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1"/>
  </p:sldMasterIdLst>
  <p:notesMasterIdLst>
    <p:notesMasterId r:id="rId11"/>
  </p:notesMasterIdLst>
  <p:sldIdLst>
    <p:sldId id="257" r:id="rId2"/>
    <p:sldId id="272" r:id="rId3"/>
    <p:sldId id="1149" r:id="rId4"/>
    <p:sldId id="1080" r:id="rId5"/>
    <p:sldId id="1081" r:id="rId6"/>
    <p:sldId id="1083" r:id="rId7"/>
    <p:sldId id="1082" r:id="rId8"/>
    <p:sldId id="1148" r:id="rId9"/>
    <p:sldId id="1072" r:id="rId1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93E"/>
    <a:srgbClr val="E3F7CC"/>
    <a:srgbClr val="009D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547" autoAdjust="0"/>
    <p:restoredTop sz="95909" autoAdjust="0"/>
  </p:normalViewPr>
  <p:slideViewPr>
    <p:cSldViewPr snapToGrid="0">
      <p:cViewPr>
        <p:scale>
          <a:sx n="120" d="100"/>
          <a:sy n="120" d="100"/>
        </p:scale>
        <p:origin x="1464" y="1024"/>
      </p:cViewPr>
      <p:guideLst>
        <p:guide orient="horz" pos="2160"/>
        <p:guide pos="3840"/>
      </p:guideLst>
    </p:cSldViewPr>
  </p:slideViewPr>
  <p:notesTextViewPr>
    <p:cViewPr>
      <p:scale>
        <a:sx n="165" d="100"/>
        <a:sy n="16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4466E-12D9-4743-B634-C0983B9305BF}" type="datetimeFigureOut">
              <a:rPr lang="zh-CN" altLang="en-US" smtClean="0"/>
              <a:t>2023/7/24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61375-DFEF-4532-A599-6C0465A98F9A}" type="slidenum">
              <a:rPr lang="zh-CN" altLang="en-US" smtClean="0"/>
              <a:t>‹#›</a:t>
            </a:fld>
            <a:endParaRPr lang="zh-CN" altLang="en-US"/>
          </a:p>
        </p:txBody>
      </p:sp>
    </p:spTree>
    <p:extLst>
      <p:ext uri="{BB962C8B-B14F-4D97-AF65-F5344CB8AC3E}">
        <p14:creationId xmlns:p14="http://schemas.microsoft.com/office/powerpoint/2010/main" val="1416869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A861375-DFEF-4532-A599-6C0465A98F9A}" type="slidenum">
              <a:rPr lang="zh-CN" altLang="en-US" smtClean="0"/>
              <a:t>1</a:t>
            </a:fld>
            <a:endParaRPr lang="zh-CN" altLang="en-US"/>
          </a:p>
        </p:txBody>
      </p:sp>
    </p:spTree>
    <p:extLst>
      <p:ext uri="{BB962C8B-B14F-4D97-AF65-F5344CB8AC3E}">
        <p14:creationId xmlns:p14="http://schemas.microsoft.com/office/powerpoint/2010/main" val="1650832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detect ICS attacks, existing defenses can be grouped into sensor-based, PLC-based, and host-based. Sensor-based tools are the most popular, and they work by learning normal sensor readings, such as using machine learning or physical equations, and then flag anomalous values at runtime. However, they raise high false alarms due to benign anomalies such as noise, faults, and errors. </a:t>
            </a:r>
          </a:p>
          <a:p>
            <a:endParaRPr lang="en-US"/>
          </a:p>
          <a:p>
            <a:r>
              <a:rPr lang="en-US"/>
              <a:t>False alarms are costly in OT, because apart from causing operator fatigue, since they may have to travel to the field to check out the alarms, false alarms can also lead to the shutdown of the plant, which may disrupt essential life services like electricity.  </a:t>
            </a:r>
          </a:p>
          <a:p>
            <a:endParaRPr lang="en-US"/>
          </a:p>
          <a:p>
            <a:r>
              <a:rPr lang="en-US"/>
              <a:t>PLC defense can detect modified PLC logic. However, a SCADA adversary can modify PLC I/O at runtime to disrupt devices without touching the logic</a:t>
            </a:r>
          </a:p>
          <a:p>
            <a:endParaRPr lang="en-US"/>
          </a:p>
          <a:p>
            <a:r>
              <a:rPr lang="en-US"/>
              <a:t>Host-based defense can flag anomalous or non-SCADA </a:t>
            </a:r>
            <a:r>
              <a:rPr lang="en-US" err="1"/>
              <a:t>Api</a:t>
            </a:r>
            <a:r>
              <a:rPr lang="en-US"/>
              <a:t> calls. However, modern attacks can use normal APIs to perform their attacks. </a:t>
            </a:r>
          </a:p>
          <a:p>
            <a:endParaRPr lang="en-US"/>
          </a:p>
          <a:p>
            <a:r>
              <a:rPr lang="en-US"/>
              <a:t>In general, existing tools perform their analysis in isolation and hence lack additional context to validate their findings. For example, when sensor tools detect physical anomalies, they don’t have a way to know if it is an actual attack from SCADA, which can be helpful to rule out false alarms such as benign mal-function. The inability to do this is due to the semantic gap between SCADA execution and their physical world sensor effects. </a:t>
            </a:r>
          </a:p>
          <a:p>
            <a:endParaRPr lang="en-US"/>
          </a:p>
          <a:p>
            <a:r>
              <a:rPr lang="en-US"/>
              <a:t>(ADDED)</a:t>
            </a:r>
          </a:p>
          <a:p>
            <a:endParaRPr lang="en-US"/>
          </a:p>
          <a:p>
            <a:r>
              <a:rPr lang="en-US"/>
              <a:t>1:40 </a:t>
            </a:r>
          </a:p>
        </p:txBody>
      </p:sp>
      <p:sp>
        <p:nvSpPr>
          <p:cNvPr id="4" name="Slide Number Placeholder 3"/>
          <p:cNvSpPr>
            <a:spLocks noGrp="1"/>
          </p:cNvSpPr>
          <p:nvPr>
            <p:ph type="sldNum" sz="quarter" idx="5"/>
          </p:nvPr>
        </p:nvSpPr>
        <p:spPr/>
        <p:txBody>
          <a:bodyPr/>
          <a:lstStyle/>
          <a:p>
            <a:fld id="{7AA5D7CC-4584-7D4D-9AC5-26861B0A276E}" type="slidenum">
              <a:rPr lang="en-US" smtClean="0"/>
              <a:t>8</a:t>
            </a:fld>
            <a:endParaRPr lang="en-US"/>
          </a:p>
        </p:txBody>
      </p:sp>
    </p:spTree>
    <p:extLst>
      <p:ext uri="{BB962C8B-B14F-4D97-AF65-F5344CB8AC3E}">
        <p14:creationId xmlns:p14="http://schemas.microsoft.com/office/powerpoint/2010/main" val="180657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AFD8A2D-CE8B-40F2-BB7A-0BDEFA34CEDE}" type="datetime1">
              <a:rPr lang="zh-CN" altLang="en-US" smtClean="0"/>
              <a:t>2023/7/24</a:t>
            </a:fld>
            <a:endParaRPr lang="zh-CN" altLang="en-US"/>
          </a:p>
        </p:txBody>
      </p:sp>
      <p:sp>
        <p:nvSpPr>
          <p:cNvPr id="5" name="页脚占位符 4"/>
          <p:cNvSpPr>
            <a:spLocks noGrp="1"/>
          </p:cNvSpPr>
          <p:nvPr>
            <p:ph type="ftr" sz="quarter" idx="11"/>
          </p:nvPr>
        </p:nvSpPr>
        <p:spPr/>
        <p:txBody>
          <a:bodyPr/>
          <a:lstStyle/>
          <a:p>
            <a:r>
              <a:rPr lang="en-US" altLang="zh-CN" dirty="0"/>
              <a:t>BIRD Cybersecurity</a:t>
            </a:r>
            <a:endParaRPr lang="zh-CN" altLang="en-US" dirty="0"/>
          </a:p>
        </p:txBody>
      </p:sp>
      <p:sp>
        <p:nvSpPr>
          <p:cNvPr id="6" name="灯片编号占位符 5"/>
          <p:cNvSpPr>
            <a:spLocks noGrp="1"/>
          </p:cNvSpPr>
          <p:nvPr>
            <p:ph type="sldNum" sz="quarter" idx="12"/>
          </p:nvPr>
        </p:nvSpPr>
        <p:spPr/>
        <p:txBody>
          <a:body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1806005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24531D-172C-40D2-B418-6B9C5B4E0544}"/>
              </a:ext>
            </a:extLst>
          </p:cNvPr>
          <p:cNvSpPr>
            <a:spLocks noGrp="1"/>
          </p:cNvSpPr>
          <p:nvPr>
            <p:ph type="dt" sz="half" idx="10"/>
          </p:nvPr>
        </p:nvSpPr>
        <p:spPr/>
        <p:txBody>
          <a:bodyPr/>
          <a:lstStyle/>
          <a:p>
            <a:fld id="{7257DE30-BD75-42CF-A8B9-35A9CE3B718F}" type="datetime1">
              <a:rPr lang="zh-CN" altLang="en-US" smtClean="0"/>
              <a:t>2023/7/24</a:t>
            </a:fld>
            <a:endParaRPr lang="zh-CN" altLang="en-US" dirty="0"/>
          </a:p>
        </p:txBody>
      </p:sp>
      <p:sp>
        <p:nvSpPr>
          <p:cNvPr id="5" name="Slide Number Placeholder 4">
            <a:extLst>
              <a:ext uri="{FF2B5EF4-FFF2-40B4-BE49-F238E27FC236}">
                <a16:creationId xmlns:a16="http://schemas.microsoft.com/office/drawing/2014/main" id="{C8C4DD00-0344-47CA-8823-70D791F329E7}"/>
              </a:ext>
            </a:extLst>
          </p:cNvPr>
          <p:cNvSpPr>
            <a:spLocks noGrp="1"/>
          </p:cNvSpPr>
          <p:nvPr>
            <p:ph type="sldNum" sz="quarter" idx="12"/>
          </p:nvPr>
        </p:nvSpPr>
        <p:spPr/>
        <p:txBody>
          <a:bodyPr/>
          <a:lstStyle/>
          <a:p>
            <a:fld id="{67F9C683-E6F4-4564-88C0-48E39B853A66}" type="slidenum">
              <a:rPr lang="zh-CN" altLang="en-US" smtClean="0"/>
              <a:t>‹#›</a:t>
            </a:fld>
            <a:endParaRPr lang="zh-CN" altLang="en-US"/>
          </a:p>
        </p:txBody>
      </p:sp>
      <p:cxnSp>
        <p:nvCxnSpPr>
          <p:cNvPr id="6" name="直接连接符 4">
            <a:extLst>
              <a:ext uri="{FF2B5EF4-FFF2-40B4-BE49-F238E27FC236}">
                <a16:creationId xmlns:a16="http://schemas.microsoft.com/office/drawing/2014/main" id="{1732129B-5504-4FD9-B4FF-72767CC42296}"/>
              </a:ext>
            </a:extLst>
          </p:cNvPr>
          <p:cNvCxnSpPr/>
          <p:nvPr userDrawn="1"/>
        </p:nvCxnSpPr>
        <p:spPr>
          <a:xfrm>
            <a:off x="0" y="1133339"/>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BDDE70A4-3F13-4D85-9D79-E49B7CB987B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509768" y="234485"/>
            <a:ext cx="1394384" cy="655424"/>
          </a:xfrm>
          <a:prstGeom prst="rect">
            <a:avLst/>
          </a:prstGeom>
        </p:spPr>
      </p:pic>
      <p:sp>
        <p:nvSpPr>
          <p:cNvPr id="10" name="Title 9">
            <a:extLst>
              <a:ext uri="{FF2B5EF4-FFF2-40B4-BE49-F238E27FC236}">
                <a16:creationId xmlns:a16="http://schemas.microsoft.com/office/drawing/2014/main" id="{E2A8D62D-0032-4933-848D-FAEA07F91078}"/>
              </a:ext>
            </a:extLst>
          </p:cNvPr>
          <p:cNvSpPr>
            <a:spLocks noGrp="1"/>
          </p:cNvSpPr>
          <p:nvPr>
            <p:ph type="title"/>
          </p:nvPr>
        </p:nvSpPr>
        <p:spPr>
          <a:xfrm>
            <a:off x="514576" y="121695"/>
            <a:ext cx="9874750" cy="855796"/>
          </a:xfrm>
        </p:spPr>
        <p:txBody>
          <a:bodyPr vert="horz" lIns="91440" tIns="45720" rIns="91440" bIns="45720" rtlCol="0" anchor="ctr">
            <a:normAutofit/>
          </a:bodyPr>
          <a:lstStyle>
            <a:lvl1pPr>
              <a:defRPr lang="en-US" sz="3200"/>
            </a:lvl1pPr>
          </a:lstStyle>
          <a:p>
            <a:pPr marL="0" lvl="0"/>
            <a:r>
              <a:rPr lang="en-US" dirty="0"/>
              <a:t>Click to edit Master title style</a:t>
            </a:r>
          </a:p>
        </p:txBody>
      </p:sp>
      <p:sp>
        <p:nvSpPr>
          <p:cNvPr id="14" name="Text Placeholder 13">
            <a:extLst>
              <a:ext uri="{FF2B5EF4-FFF2-40B4-BE49-F238E27FC236}">
                <a16:creationId xmlns:a16="http://schemas.microsoft.com/office/drawing/2014/main" id="{D2E9B10C-44A6-4CA9-A75C-9382B63C9CE5}"/>
              </a:ext>
            </a:extLst>
          </p:cNvPr>
          <p:cNvSpPr>
            <a:spLocks noGrp="1"/>
          </p:cNvSpPr>
          <p:nvPr>
            <p:ph type="body" sz="quarter" idx="13"/>
          </p:nvPr>
        </p:nvSpPr>
        <p:spPr>
          <a:xfrm>
            <a:off x="514577" y="1376775"/>
            <a:ext cx="11241994" cy="4823724"/>
          </a:xfrm>
        </p:spPr>
        <p:txBody>
          <a:bodyPr/>
          <a:lstStyle>
            <a:lvl1pPr>
              <a:defRPr sz="2400" b="0">
                <a:latin typeface="+mj-lt"/>
              </a:defRPr>
            </a:lvl1pPr>
            <a:lvl2pPr>
              <a:defRPr sz="2200" b="0">
                <a:latin typeface="+mj-lt"/>
              </a:defRPr>
            </a:lvl2pPr>
            <a:lvl3pPr>
              <a:defRPr b="0">
                <a:latin typeface="+mj-lt"/>
              </a:defRPr>
            </a:lvl3pPr>
            <a:lvl4pPr>
              <a:defRPr b="0">
                <a:latin typeface="+mj-lt"/>
              </a:defRPr>
            </a:lvl4pPr>
            <a:lvl5pPr>
              <a:defRPr b="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21C1A42D-63C2-0F5D-971B-E1A13F05C488}"/>
              </a:ext>
            </a:extLst>
          </p:cNvPr>
          <p:cNvSpPr txBox="1"/>
          <p:nvPr userDrawn="1"/>
        </p:nvSpPr>
        <p:spPr>
          <a:xfrm>
            <a:off x="5165809" y="6400412"/>
            <a:ext cx="1860381" cy="276999"/>
          </a:xfrm>
          <a:prstGeom prst="rect">
            <a:avLst/>
          </a:prstGeom>
          <a:noFill/>
        </p:spPr>
        <p:txBody>
          <a:bodyPr wrap="none" rtlCol="0">
            <a:spAutoFit/>
          </a:bodyPr>
          <a:lstStyle/>
          <a:p>
            <a:r>
              <a:rPr lang="en-US" sz="1200" kern="1200" dirty="0">
                <a:solidFill>
                  <a:schemeClr val="tx1">
                    <a:tint val="75000"/>
                  </a:schemeClr>
                </a:solidFill>
                <a:latin typeface="+mn-lt"/>
                <a:ea typeface="+mn-ea"/>
                <a:cs typeface="+mn-cs"/>
              </a:rPr>
              <a:t>BIRD-ICRDE Cybersecurity </a:t>
            </a:r>
          </a:p>
        </p:txBody>
      </p:sp>
    </p:spTree>
    <p:extLst>
      <p:ext uri="{BB962C8B-B14F-4D97-AF65-F5344CB8AC3E}">
        <p14:creationId xmlns:p14="http://schemas.microsoft.com/office/powerpoint/2010/main" val="453201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3933-A65D-3DB0-85E9-DAFBE2EE3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DA4006-D0B1-E1CE-2751-B967E1B8DD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03BD3-BE16-ABB6-EAB7-150C3F0B7ADB}"/>
              </a:ext>
            </a:extLst>
          </p:cNvPr>
          <p:cNvSpPr>
            <a:spLocks noGrp="1"/>
          </p:cNvSpPr>
          <p:nvPr>
            <p:ph type="dt" sz="half" idx="10"/>
          </p:nvPr>
        </p:nvSpPr>
        <p:spPr/>
        <p:txBody>
          <a:bodyPr/>
          <a:lstStyle/>
          <a:p>
            <a:fld id="{9F79E1E2-897B-48EA-BC2E-79AA967D19B5}" type="datetimeFigureOut">
              <a:rPr lang="en-US" smtClean="0"/>
              <a:t>7/24/23</a:t>
            </a:fld>
            <a:endParaRPr lang="en-US"/>
          </a:p>
        </p:txBody>
      </p:sp>
      <p:sp>
        <p:nvSpPr>
          <p:cNvPr id="5" name="Footer Placeholder 4">
            <a:extLst>
              <a:ext uri="{FF2B5EF4-FFF2-40B4-BE49-F238E27FC236}">
                <a16:creationId xmlns:a16="http://schemas.microsoft.com/office/drawing/2014/main" id="{6941FA51-F49C-220A-C4BF-654A7F19D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01C34-1B21-9215-8C46-F7CA90A6D7ED}"/>
              </a:ext>
            </a:extLst>
          </p:cNvPr>
          <p:cNvSpPr>
            <a:spLocks noGrp="1"/>
          </p:cNvSpPr>
          <p:nvPr>
            <p:ph type="sldNum" sz="quarter" idx="12"/>
          </p:nvPr>
        </p:nvSpPr>
        <p:spPr/>
        <p:txBody>
          <a:bodyPr/>
          <a:lstStyle/>
          <a:p>
            <a:fld id="{A566750A-E100-48B4-8202-500BD61060BB}" type="slidenum">
              <a:rPr lang="en-US" smtClean="0"/>
              <a:t>‹#›</a:t>
            </a:fld>
            <a:endParaRPr lang="en-US"/>
          </a:p>
        </p:txBody>
      </p:sp>
    </p:spTree>
    <p:extLst>
      <p:ext uri="{BB962C8B-B14F-4D97-AF65-F5344CB8AC3E}">
        <p14:creationId xmlns:p14="http://schemas.microsoft.com/office/powerpoint/2010/main" val="1246980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5FAF-2A6A-53A5-5C38-8D40E60E4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4C8516-B8CC-96AA-FD91-A5A73055EA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AB983B-7B9E-0E4A-3C7D-4854B13D64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7A125D-175B-B2C2-8176-7B513CC26D4A}"/>
              </a:ext>
            </a:extLst>
          </p:cNvPr>
          <p:cNvSpPr>
            <a:spLocks noGrp="1"/>
          </p:cNvSpPr>
          <p:nvPr>
            <p:ph type="dt" sz="half" idx="10"/>
          </p:nvPr>
        </p:nvSpPr>
        <p:spPr/>
        <p:txBody>
          <a:bodyPr/>
          <a:lstStyle/>
          <a:p>
            <a:fld id="{9F79E1E2-897B-48EA-BC2E-79AA967D19B5}" type="datetimeFigureOut">
              <a:rPr lang="en-US" smtClean="0"/>
              <a:t>7/24/23</a:t>
            </a:fld>
            <a:endParaRPr lang="en-US"/>
          </a:p>
        </p:txBody>
      </p:sp>
      <p:sp>
        <p:nvSpPr>
          <p:cNvPr id="6" name="Footer Placeholder 5">
            <a:extLst>
              <a:ext uri="{FF2B5EF4-FFF2-40B4-BE49-F238E27FC236}">
                <a16:creationId xmlns:a16="http://schemas.microsoft.com/office/drawing/2014/main" id="{4FD3B665-7137-52A8-E723-2EF3ED475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6F966E-D6F1-B506-781C-07D195932A68}"/>
              </a:ext>
            </a:extLst>
          </p:cNvPr>
          <p:cNvSpPr>
            <a:spLocks noGrp="1"/>
          </p:cNvSpPr>
          <p:nvPr>
            <p:ph type="sldNum" sz="quarter" idx="12"/>
          </p:nvPr>
        </p:nvSpPr>
        <p:spPr/>
        <p:txBody>
          <a:bodyPr/>
          <a:lstStyle/>
          <a:p>
            <a:fld id="{A566750A-E100-48B4-8202-500BD61060BB}" type="slidenum">
              <a:rPr lang="en-US" smtClean="0"/>
              <a:t>‹#›</a:t>
            </a:fld>
            <a:endParaRPr lang="en-US"/>
          </a:p>
        </p:txBody>
      </p:sp>
    </p:spTree>
    <p:extLst>
      <p:ext uri="{BB962C8B-B14F-4D97-AF65-F5344CB8AC3E}">
        <p14:creationId xmlns:p14="http://schemas.microsoft.com/office/powerpoint/2010/main" val="3509235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0BE12-A90E-43FE-AFF6-5355791E5C21}" type="datetime1">
              <a:rPr lang="zh-CN" altLang="en-US" smtClean="0"/>
              <a:t>2023/7/24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BIRD Cybersecurity</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421252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svg"/><Relationship Id="rId3" Type="http://schemas.openxmlformats.org/officeDocument/2006/relationships/image" Target="../media/image4.png"/><Relationship Id="rId21" Type="http://schemas.openxmlformats.org/officeDocument/2006/relationships/image" Target="../media/image22.jpe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jpeg"/><Relationship Id="rId29"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svg"/><Relationship Id="rId32" Type="http://schemas.openxmlformats.org/officeDocument/2006/relationships/image" Target="../media/image33.svg"/><Relationship Id="rId5" Type="http://schemas.openxmlformats.org/officeDocument/2006/relationships/image" Target="../media/image6.svg"/><Relationship Id="rId15" Type="http://schemas.openxmlformats.org/officeDocument/2006/relationships/image" Target="../media/image16.sv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jpeg"/><Relationship Id="rId27" Type="http://schemas.openxmlformats.org/officeDocument/2006/relationships/image" Target="../media/image28.png"/><Relationship Id="rId30" Type="http://schemas.openxmlformats.org/officeDocument/2006/relationships/image" Target="../media/image31.sv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18" Type="http://schemas.openxmlformats.org/officeDocument/2006/relationships/image" Target="../media/image19.png"/><Relationship Id="rId26" Type="http://schemas.openxmlformats.org/officeDocument/2006/relationships/image" Target="../media/image27.svg"/><Relationship Id="rId3" Type="http://schemas.openxmlformats.org/officeDocument/2006/relationships/image" Target="../media/image4.png"/><Relationship Id="rId21" Type="http://schemas.openxmlformats.org/officeDocument/2006/relationships/image" Target="../media/image22.jpeg"/><Relationship Id="rId7" Type="http://schemas.openxmlformats.org/officeDocument/2006/relationships/image" Target="../media/image8.svg"/><Relationship Id="rId12" Type="http://schemas.openxmlformats.org/officeDocument/2006/relationships/image" Target="../media/image13.png"/><Relationship Id="rId17" Type="http://schemas.openxmlformats.org/officeDocument/2006/relationships/image" Target="../media/image18.svg"/><Relationship Id="rId25" Type="http://schemas.openxmlformats.org/officeDocument/2006/relationships/image" Target="../media/image26.pn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1.jpeg"/><Relationship Id="rId29" Type="http://schemas.openxmlformats.org/officeDocument/2006/relationships/image" Target="../media/image30.png"/><Relationship Id="rId1" Type="http://schemas.openxmlformats.org/officeDocument/2006/relationships/slideLayout" Target="../slideLayouts/slideLayout4.xml"/><Relationship Id="rId6" Type="http://schemas.openxmlformats.org/officeDocument/2006/relationships/image" Target="../media/image7.png"/><Relationship Id="rId11" Type="http://schemas.openxmlformats.org/officeDocument/2006/relationships/image" Target="../media/image12.svg"/><Relationship Id="rId24" Type="http://schemas.openxmlformats.org/officeDocument/2006/relationships/image" Target="../media/image25.svg"/><Relationship Id="rId32" Type="http://schemas.openxmlformats.org/officeDocument/2006/relationships/image" Target="../media/image33.svg"/><Relationship Id="rId5" Type="http://schemas.openxmlformats.org/officeDocument/2006/relationships/image" Target="../media/image6.svg"/><Relationship Id="rId15" Type="http://schemas.openxmlformats.org/officeDocument/2006/relationships/image" Target="../media/image16.svg"/><Relationship Id="rId23" Type="http://schemas.openxmlformats.org/officeDocument/2006/relationships/image" Target="../media/image24.png"/><Relationship Id="rId28" Type="http://schemas.openxmlformats.org/officeDocument/2006/relationships/image" Target="../media/image29.png"/><Relationship Id="rId10" Type="http://schemas.openxmlformats.org/officeDocument/2006/relationships/image" Target="../media/image11.png"/><Relationship Id="rId19" Type="http://schemas.openxmlformats.org/officeDocument/2006/relationships/image" Target="../media/image20.svg"/><Relationship Id="rId31" Type="http://schemas.openxmlformats.org/officeDocument/2006/relationships/image" Target="../media/image32.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 Id="rId22" Type="http://schemas.openxmlformats.org/officeDocument/2006/relationships/image" Target="../media/image23.jpeg"/><Relationship Id="rId27" Type="http://schemas.openxmlformats.org/officeDocument/2006/relationships/image" Target="../media/image28.png"/><Relationship Id="rId30" Type="http://schemas.openxmlformats.org/officeDocument/2006/relationships/image" Target="../media/image31.svg"/></Relationships>
</file>

<file path=ppt/slides/_rels/slide4.xml.rels><?xml version="1.0" encoding="UTF-8" standalone="yes"?>
<Relationships xmlns="http://schemas.openxmlformats.org/package/2006/relationships"><Relationship Id="rId13" Type="http://schemas.openxmlformats.org/officeDocument/2006/relationships/image" Target="../media/image16.svg"/><Relationship Id="rId18" Type="http://schemas.openxmlformats.org/officeDocument/2006/relationships/image" Target="../media/image21.jpeg"/><Relationship Id="rId26" Type="http://schemas.openxmlformats.org/officeDocument/2006/relationships/image" Target="../media/image29.png"/><Relationship Id="rId3" Type="http://schemas.openxmlformats.org/officeDocument/2006/relationships/image" Target="../media/image4.png"/><Relationship Id="rId21" Type="http://schemas.openxmlformats.org/officeDocument/2006/relationships/image" Target="../media/image24.png"/><Relationship Id="rId34" Type="http://schemas.openxmlformats.org/officeDocument/2006/relationships/image" Target="../media/image35.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8.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jpeg"/><Relationship Id="rId29"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7.svg"/><Relationship Id="rId32" Type="http://schemas.openxmlformats.org/officeDocument/2006/relationships/image" Target="../media/image33.svg"/><Relationship Id="rId5" Type="http://schemas.openxmlformats.org/officeDocument/2006/relationships/image" Target="../media/image8.svg"/><Relationship Id="rId15" Type="http://schemas.openxmlformats.org/officeDocument/2006/relationships/image" Target="../media/image18.sv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png"/><Relationship Id="rId19" Type="http://schemas.openxmlformats.org/officeDocument/2006/relationships/image" Target="../media/image22.jpeg"/><Relationship Id="rId31" Type="http://schemas.openxmlformats.org/officeDocument/2006/relationships/image" Target="../media/image32.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6.svg"/><Relationship Id="rId8" Type="http://schemas.openxmlformats.org/officeDocument/2006/relationships/image" Target="../media/image11.png"/></Relationships>
</file>

<file path=ppt/slides/_rels/slide5.xml.rels><?xml version="1.0" encoding="UTF-8" standalone="yes"?>
<Relationships xmlns="http://schemas.openxmlformats.org/package/2006/relationships"><Relationship Id="rId13" Type="http://schemas.openxmlformats.org/officeDocument/2006/relationships/image" Target="../media/image16.svg"/><Relationship Id="rId18" Type="http://schemas.openxmlformats.org/officeDocument/2006/relationships/image" Target="../media/image21.jpeg"/><Relationship Id="rId26" Type="http://schemas.openxmlformats.org/officeDocument/2006/relationships/image" Target="../media/image29.png"/><Relationship Id="rId3" Type="http://schemas.openxmlformats.org/officeDocument/2006/relationships/image" Target="../media/image4.png"/><Relationship Id="rId21" Type="http://schemas.openxmlformats.org/officeDocument/2006/relationships/image" Target="../media/image24.png"/><Relationship Id="rId34" Type="http://schemas.openxmlformats.org/officeDocument/2006/relationships/image" Target="../media/image36.png"/><Relationship Id="rId7" Type="http://schemas.openxmlformats.org/officeDocument/2006/relationships/image" Target="../media/image10.svg"/><Relationship Id="rId12" Type="http://schemas.openxmlformats.org/officeDocument/2006/relationships/image" Target="../media/image15.png"/><Relationship Id="rId17" Type="http://schemas.openxmlformats.org/officeDocument/2006/relationships/image" Target="../media/image20.svg"/><Relationship Id="rId25" Type="http://schemas.openxmlformats.org/officeDocument/2006/relationships/image" Target="../media/image28.png"/><Relationship Id="rId33" Type="http://schemas.openxmlformats.org/officeDocument/2006/relationships/image" Target="../media/image34.png"/><Relationship Id="rId2" Type="http://schemas.openxmlformats.org/officeDocument/2006/relationships/image" Target="../media/image3.png"/><Relationship Id="rId16" Type="http://schemas.openxmlformats.org/officeDocument/2006/relationships/image" Target="../media/image19.png"/><Relationship Id="rId20" Type="http://schemas.openxmlformats.org/officeDocument/2006/relationships/image" Target="../media/image23.jpeg"/><Relationship Id="rId29"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11" Type="http://schemas.openxmlformats.org/officeDocument/2006/relationships/image" Target="../media/image14.svg"/><Relationship Id="rId24" Type="http://schemas.openxmlformats.org/officeDocument/2006/relationships/image" Target="../media/image27.svg"/><Relationship Id="rId32" Type="http://schemas.openxmlformats.org/officeDocument/2006/relationships/image" Target="../media/image33.svg"/><Relationship Id="rId5" Type="http://schemas.openxmlformats.org/officeDocument/2006/relationships/image" Target="../media/image8.svg"/><Relationship Id="rId15" Type="http://schemas.openxmlformats.org/officeDocument/2006/relationships/image" Target="../media/image18.svg"/><Relationship Id="rId23" Type="http://schemas.openxmlformats.org/officeDocument/2006/relationships/image" Target="../media/image26.png"/><Relationship Id="rId28" Type="http://schemas.openxmlformats.org/officeDocument/2006/relationships/image" Target="../media/image31.svg"/><Relationship Id="rId10" Type="http://schemas.openxmlformats.org/officeDocument/2006/relationships/image" Target="../media/image13.png"/><Relationship Id="rId19" Type="http://schemas.openxmlformats.org/officeDocument/2006/relationships/image" Target="../media/image22.jpeg"/><Relationship Id="rId31" Type="http://schemas.openxmlformats.org/officeDocument/2006/relationships/image" Target="../media/image32.png"/><Relationship Id="rId4" Type="http://schemas.openxmlformats.org/officeDocument/2006/relationships/image" Target="../media/image7.png"/><Relationship Id="rId9" Type="http://schemas.openxmlformats.org/officeDocument/2006/relationships/image" Target="../media/image12.svg"/><Relationship Id="rId14" Type="http://schemas.openxmlformats.org/officeDocument/2006/relationships/image" Target="../media/image17.png"/><Relationship Id="rId22" Type="http://schemas.openxmlformats.org/officeDocument/2006/relationships/image" Target="../media/image25.svg"/><Relationship Id="rId27" Type="http://schemas.openxmlformats.org/officeDocument/2006/relationships/image" Target="../media/image30.png"/><Relationship Id="rId30" Type="http://schemas.openxmlformats.org/officeDocument/2006/relationships/image" Target="../media/image6.svg"/><Relationship Id="rId8" Type="http://schemas.openxmlformats.org/officeDocument/2006/relationships/image" Target="../media/image11.png"/></Relationships>
</file>

<file path=ppt/slides/_rels/slide6.xml.rels><?xml version="1.0" encoding="UTF-8" standalone="yes"?>
<Relationships xmlns="http://schemas.openxmlformats.org/package/2006/relationships"><Relationship Id="rId8" Type="http://schemas.openxmlformats.org/officeDocument/2006/relationships/image" Target="../media/image31.svg"/><Relationship Id="rId13" Type="http://schemas.openxmlformats.org/officeDocument/2006/relationships/image" Target="../media/image34.png"/><Relationship Id="rId18" Type="http://schemas.openxmlformats.org/officeDocument/2006/relationships/image" Target="../media/image40.png"/><Relationship Id="rId26" Type="http://schemas.openxmlformats.org/officeDocument/2006/relationships/image" Target="../media/image10.svg"/><Relationship Id="rId3" Type="http://schemas.openxmlformats.org/officeDocument/2006/relationships/image" Target="../media/image23.jpeg"/><Relationship Id="rId21" Type="http://schemas.openxmlformats.org/officeDocument/2006/relationships/image" Target="../media/image43.png"/><Relationship Id="rId7" Type="http://schemas.openxmlformats.org/officeDocument/2006/relationships/image" Target="../media/image30.png"/><Relationship Id="rId12" Type="http://schemas.openxmlformats.org/officeDocument/2006/relationships/image" Target="../media/image33.svg"/><Relationship Id="rId17" Type="http://schemas.openxmlformats.org/officeDocument/2006/relationships/image" Target="../media/image39.png"/><Relationship Id="rId25" Type="http://schemas.openxmlformats.org/officeDocument/2006/relationships/image" Target="../media/image9.png"/><Relationship Id="rId2" Type="http://schemas.openxmlformats.org/officeDocument/2006/relationships/image" Target="../media/image4.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2.png"/><Relationship Id="rId24" Type="http://schemas.openxmlformats.org/officeDocument/2006/relationships/image" Target="../media/image8.svg"/><Relationship Id="rId5" Type="http://schemas.openxmlformats.org/officeDocument/2006/relationships/image" Target="../media/image25.svg"/><Relationship Id="rId15" Type="http://schemas.openxmlformats.org/officeDocument/2006/relationships/image" Target="../media/image37.png"/><Relationship Id="rId23" Type="http://schemas.openxmlformats.org/officeDocument/2006/relationships/image" Target="../media/image7.png"/><Relationship Id="rId28" Type="http://schemas.openxmlformats.org/officeDocument/2006/relationships/image" Target="../media/image12.svg"/><Relationship Id="rId10" Type="http://schemas.openxmlformats.org/officeDocument/2006/relationships/image" Target="../media/image6.svg"/><Relationship Id="rId19" Type="http://schemas.openxmlformats.org/officeDocument/2006/relationships/image" Target="../media/image41.png"/><Relationship Id="rId4" Type="http://schemas.openxmlformats.org/officeDocument/2006/relationships/image" Target="../media/image24.png"/><Relationship Id="rId9" Type="http://schemas.openxmlformats.org/officeDocument/2006/relationships/image" Target="../media/image5.png"/><Relationship Id="rId14" Type="http://schemas.openxmlformats.org/officeDocument/2006/relationships/image" Target="../media/image36.png"/><Relationship Id="rId22" Type="http://schemas.openxmlformats.org/officeDocument/2006/relationships/image" Target="../media/image44.png"/><Relationship Id="rId27"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06170" y="-101309"/>
            <a:ext cx="11684000" cy="13335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dirty="0">
                <a:latin typeface="Calibri" pitchFamily="34" charset="0"/>
                <a:cs typeface="Calibri" pitchFamily="34" charset="0"/>
              </a:rPr>
              <a:t>Cybersecurity Technology for Critical Power Infrastructure AI-Based Centralized Defense and Edge Resilience</a:t>
            </a:r>
          </a:p>
        </p:txBody>
      </p:sp>
      <p:pic>
        <p:nvPicPr>
          <p:cNvPr id="7" name="Picture 6" descr="Graphical user interface, application&#10;&#10;Description automatically generated">
            <a:extLst>
              <a:ext uri="{FF2B5EF4-FFF2-40B4-BE49-F238E27FC236}">
                <a16:creationId xmlns:a16="http://schemas.microsoft.com/office/drawing/2014/main" id="{B5704F40-E73C-7547-BEC3-267FE39C3A6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2724" y="2840200"/>
            <a:ext cx="5701682" cy="3317094"/>
          </a:xfrm>
          <a:prstGeom prst="rect">
            <a:avLst/>
          </a:prstGeom>
        </p:spPr>
      </p:pic>
      <p:sp>
        <p:nvSpPr>
          <p:cNvPr id="9" name="Rectangle 8">
            <a:extLst>
              <a:ext uri="{FF2B5EF4-FFF2-40B4-BE49-F238E27FC236}">
                <a16:creationId xmlns:a16="http://schemas.microsoft.com/office/drawing/2014/main" id="{27F3E9FB-5B00-AC4D-87DA-E0E81B4FD88E}"/>
              </a:ext>
            </a:extLst>
          </p:cNvPr>
          <p:cNvSpPr/>
          <p:nvPr/>
        </p:nvSpPr>
        <p:spPr>
          <a:xfrm>
            <a:off x="2534928" y="2721050"/>
            <a:ext cx="2328330" cy="584775"/>
          </a:xfrm>
          <a:prstGeom prst="rect">
            <a:avLst/>
          </a:prstGeom>
        </p:spPr>
        <p:txBody>
          <a:bodyPr wrap="none">
            <a:spAutoFit/>
          </a:bodyPr>
          <a:lstStyle/>
          <a:p>
            <a:pPr algn="ctr"/>
            <a:r>
              <a:rPr lang="en-US" sz="1600" b="1" dirty="0"/>
              <a:t>Israel</a:t>
            </a:r>
            <a:r>
              <a:rPr lang="en-US" altLang="zh-CN" sz="1600" b="1" dirty="0"/>
              <a:t>-U.S.</a:t>
            </a:r>
            <a:r>
              <a:rPr lang="en-US" sz="1600" b="1" dirty="0"/>
              <a:t> Energy Center </a:t>
            </a:r>
          </a:p>
          <a:p>
            <a:pPr algn="ctr"/>
            <a:r>
              <a:rPr lang="en-US" sz="1600" b="1" dirty="0"/>
              <a:t>(Cyber Topic)</a:t>
            </a:r>
          </a:p>
        </p:txBody>
      </p:sp>
      <p:sp>
        <p:nvSpPr>
          <p:cNvPr id="2" name="Title 1">
            <a:extLst>
              <a:ext uri="{FF2B5EF4-FFF2-40B4-BE49-F238E27FC236}">
                <a16:creationId xmlns:a16="http://schemas.microsoft.com/office/drawing/2014/main" id="{8FD52026-5F24-5F9A-9F0D-6C43FC297B4B}"/>
              </a:ext>
            </a:extLst>
          </p:cNvPr>
          <p:cNvSpPr txBox="1">
            <a:spLocks/>
          </p:cNvSpPr>
          <p:nvPr/>
        </p:nvSpPr>
        <p:spPr>
          <a:xfrm>
            <a:off x="6250745" y="2430474"/>
            <a:ext cx="5701682" cy="3885920"/>
          </a:xfrm>
          <a:prstGeom prst="rect">
            <a:avLst/>
          </a:prstGeom>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u="sng" dirty="0">
                <a:solidFill>
                  <a:srgbClr val="003057"/>
                </a:solidFill>
                <a:latin typeface="Roboto" panose="02000000000000000000" pitchFamily="2" charset="0"/>
                <a:ea typeface="Roboto" panose="02000000000000000000" pitchFamily="2" charset="0"/>
              </a:rPr>
              <a:t>Task 7</a:t>
            </a:r>
            <a:br>
              <a:rPr lang="en-US" sz="2800" b="1" dirty="0">
                <a:solidFill>
                  <a:srgbClr val="003057"/>
                </a:solidFill>
                <a:latin typeface="Roboto" panose="02000000000000000000" pitchFamily="2" charset="0"/>
                <a:ea typeface="Roboto" panose="02000000000000000000" pitchFamily="2" charset="0"/>
              </a:rPr>
            </a:br>
            <a:r>
              <a:rPr lang="en-US" sz="3200" b="1" dirty="0">
                <a:solidFill>
                  <a:srgbClr val="0070C0"/>
                </a:solidFill>
                <a:latin typeface="Roboto" panose="02000000000000000000" pitchFamily="2" charset="0"/>
                <a:ea typeface="Roboto" panose="02000000000000000000" pitchFamily="2" charset="0"/>
              </a:rPr>
              <a:t>Malware Threat Mitigation</a:t>
            </a:r>
            <a:br>
              <a:rPr lang="en-US" sz="2800" b="1" dirty="0">
                <a:solidFill>
                  <a:srgbClr val="003057"/>
                </a:solidFill>
                <a:latin typeface="Roboto" panose="02000000000000000000" pitchFamily="2" charset="0"/>
                <a:ea typeface="Roboto" panose="02000000000000000000" pitchFamily="2" charset="0"/>
              </a:rPr>
            </a:br>
            <a:endParaRPr lang="en-US" sz="2800" b="1" dirty="0">
              <a:solidFill>
                <a:srgbClr val="003057"/>
              </a:solidFill>
              <a:latin typeface="Roboto" panose="02000000000000000000" pitchFamily="2" charset="0"/>
              <a:ea typeface="Roboto" panose="02000000000000000000" pitchFamily="2" charset="0"/>
            </a:endParaRPr>
          </a:p>
          <a:p>
            <a:pPr algn="ctr"/>
            <a:br>
              <a:rPr lang="en-US" sz="2800" b="1" dirty="0">
                <a:solidFill>
                  <a:srgbClr val="003057"/>
                </a:solidFill>
                <a:latin typeface="Roboto" panose="02000000000000000000" pitchFamily="2" charset="0"/>
                <a:ea typeface="Roboto" panose="02000000000000000000" pitchFamily="2" charset="0"/>
              </a:rPr>
            </a:br>
            <a:r>
              <a:rPr lang="en-US" sz="2800" dirty="0">
                <a:solidFill>
                  <a:srgbClr val="003057"/>
                </a:solidFill>
                <a:latin typeface="Roboto" panose="02000000000000000000" pitchFamily="2" charset="0"/>
                <a:ea typeface="Roboto" panose="02000000000000000000" pitchFamily="2" charset="0"/>
              </a:rPr>
              <a:t>Dr. </a:t>
            </a:r>
            <a:r>
              <a:rPr lang="en-US" sz="2800" dirty="0" err="1">
                <a:solidFill>
                  <a:srgbClr val="003057"/>
                </a:solidFill>
                <a:latin typeface="Roboto" panose="02000000000000000000" pitchFamily="2" charset="0"/>
                <a:ea typeface="Roboto" panose="02000000000000000000" pitchFamily="2" charset="0"/>
              </a:rPr>
              <a:t>Wenke</a:t>
            </a:r>
            <a:r>
              <a:rPr lang="en-US" sz="2800" dirty="0">
                <a:solidFill>
                  <a:srgbClr val="003057"/>
                </a:solidFill>
                <a:latin typeface="Roboto" panose="02000000000000000000" pitchFamily="2" charset="0"/>
                <a:ea typeface="Roboto" panose="02000000000000000000" pitchFamily="2" charset="0"/>
              </a:rPr>
              <a:t> Lee, Feng Bo</a:t>
            </a:r>
          </a:p>
          <a:p>
            <a:pPr algn="ctr"/>
            <a:r>
              <a:rPr lang="en-US" sz="2800" dirty="0">
                <a:solidFill>
                  <a:srgbClr val="003057"/>
                </a:solidFill>
                <a:latin typeface="Roboto" panose="02000000000000000000" pitchFamily="2" charset="0"/>
                <a:ea typeface="Roboto" panose="02000000000000000000" pitchFamily="2" charset="0"/>
              </a:rPr>
              <a:t>Georgia Institute of Technology</a:t>
            </a:r>
          </a:p>
          <a:p>
            <a:pPr algn="ctr"/>
            <a:r>
              <a:rPr lang="en-US" sz="2800" dirty="0">
                <a:solidFill>
                  <a:srgbClr val="003057"/>
                </a:solidFill>
                <a:latin typeface="Roboto" panose="02000000000000000000" pitchFamily="2" charset="0"/>
                <a:ea typeface="Roboto" panose="02000000000000000000" pitchFamily="2" charset="0"/>
              </a:rPr>
              <a:t>October 9-10, 2023</a:t>
            </a:r>
          </a:p>
        </p:txBody>
      </p:sp>
      <p:sp>
        <p:nvSpPr>
          <p:cNvPr id="6" name="Title 1">
            <a:extLst>
              <a:ext uri="{FF2B5EF4-FFF2-40B4-BE49-F238E27FC236}">
                <a16:creationId xmlns:a16="http://schemas.microsoft.com/office/drawing/2014/main" id="{CA23CD5A-961E-49F4-C08E-A52622B9C164}"/>
              </a:ext>
            </a:extLst>
          </p:cNvPr>
          <p:cNvSpPr txBox="1">
            <a:spLocks/>
          </p:cNvSpPr>
          <p:nvPr/>
        </p:nvSpPr>
        <p:spPr>
          <a:xfrm>
            <a:off x="2739467" y="1338260"/>
            <a:ext cx="5962761" cy="805017"/>
          </a:xfrm>
          <a:prstGeom prst="rect">
            <a:avLst/>
          </a:prstGeom>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F0000"/>
                </a:solidFill>
                <a:latin typeface="Roboto" panose="02000000000000000000" pitchFamily="2" charset="0"/>
                <a:ea typeface="Roboto" panose="02000000000000000000" pitchFamily="2" charset="0"/>
              </a:rPr>
              <a:t>BIRD Workshop at ASU</a:t>
            </a:r>
          </a:p>
        </p:txBody>
      </p:sp>
    </p:spTree>
    <p:extLst>
      <p:ext uri="{BB962C8B-B14F-4D97-AF65-F5344CB8AC3E}">
        <p14:creationId xmlns:p14="http://schemas.microsoft.com/office/powerpoint/2010/main" val="40163516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313727" y="2839329"/>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3964" y="3186685"/>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750793" y="-103508"/>
            <a:ext cx="11685789" cy="801096"/>
          </a:xfrm>
        </p:spPr>
        <p:txBody>
          <a:bodyPr>
            <a:normAutofit/>
          </a:bodyPr>
          <a:lstStyle/>
          <a:p>
            <a:r>
              <a:rPr lang="en-US" sz="3600" b="1" dirty="0"/>
              <a:t>Detecting Malware (Code Execution) in ICS/SCADA Hosts </a:t>
            </a:r>
          </a:p>
        </p:txBody>
      </p:sp>
      <p:sp>
        <p:nvSpPr>
          <p:cNvPr id="13" name="TextBox 12">
            <a:extLst>
              <a:ext uri="{FF2B5EF4-FFF2-40B4-BE49-F238E27FC236}">
                <a16:creationId xmlns:a16="http://schemas.microsoft.com/office/drawing/2014/main" id="{A1A795A8-3DD2-3681-5EB6-FC7204A14210}"/>
              </a:ext>
            </a:extLst>
          </p:cNvPr>
          <p:cNvSpPr txBox="1"/>
          <p:nvPr/>
        </p:nvSpPr>
        <p:spPr>
          <a:xfrm>
            <a:off x="3990710" y="4572332"/>
            <a:ext cx="1112789" cy="369332"/>
          </a:xfrm>
          <a:prstGeom prst="rect">
            <a:avLst/>
          </a:prstGeom>
          <a:noFill/>
        </p:spPr>
        <p:txBody>
          <a:bodyPr wrap="square" rtlCol="0">
            <a:spAutoFit/>
          </a:bodyPr>
          <a:lstStyle/>
          <a:p>
            <a:r>
              <a:rPr lang="en-US" dirty="0"/>
              <a:t>Stuxnet</a:t>
            </a:r>
          </a:p>
        </p:txBody>
      </p:sp>
      <p:sp>
        <p:nvSpPr>
          <p:cNvPr id="15" name="TextBox 14">
            <a:extLst>
              <a:ext uri="{FF2B5EF4-FFF2-40B4-BE49-F238E27FC236}">
                <a16:creationId xmlns:a16="http://schemas.microsoft.com/office/drawing/2014/main" id="{BE9E7442-7F30-036E-9DA6-0CCC966A3AE4}"/>
              </a:ext>
            </a:extLst>
          </p:cNvPr>
          <p:cNvSpPr txBox="1"/>
          <p:nvPr/>
        </p:nvSpPr>
        <p:spPr>
          <a:xfrm>
            <a:off x="5516852" y="4562394"/>
            <a:ext cx="1330349" cy="369332"/>
          </a:xfrm>
          <a:prstGeom prst="rect">
            <a:avLst/>
          </a:prstGeom>
          <a:noFill/>
        </p:spPr>
        <p:txBody>
          <a:bodyPr wrap="square" rtlCol="0">
            <a:spAutoFit/>
          </a:bodyPr>
          <a:lstStyle/>
          <a:p>
            <a:r>
              <a:rPr lang="en-US" dirty="0"/>
              <a:t>Industroyer</a:t>
            </a:r>
          </a:p>
        </p:txBody>
      </p:sp>
      <p:sp>
        <p:nvSpPr>
          <p:cNvPr id="17" name="TextBox 16">
            <a:extLst>
              <a:ext uri="{FF2B5EF4-FFF2-40B4-BE49-F238E27FC236}">
                <a16:creationId xmlns:a16="http://schemas.microsoft.com/office/drawing/2014/main" id="{405D130D-1A6E-1B4D-AAC0-3EB8C38DD44A}"/>
              </a:ext>
            </a:extLst>
          </p:cNvPr>
          <p:cNvSpPr txBox="1"/>
          <p:nvPr/>
        </p:nvSpPr>
        <p:spPr>
          <a:xfrm>
            <a:off x="4019404" y="4878790"/>
            <a:ext cx="788848" cy="369332"/>
          </a:xfrm>
          <a:prstGeom prst="rect">
            <a:avLst/>
          </a:prstGeom>
          <a:noFill/>
        </p:spPr>
        <p:txBody>
          <a:bodyPr wrap="square" rtlCol="0">
            <a:spAutoFit/>
          </a:bodyPr>
          <a:lstStyle/>
          <a:p>
            <a:r>
              <a:rPr lang="en-US" dirty="0"/>
              <a:t>Havex</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394090" y="2974611"/>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6744255" y="3743938"/>
            <a:ext cx="1841903" cy="0"/>
          </a:xfrm>
          <a:prstGeom prst="line">
            <a:avLst/>
          </a:prstGeom>
          <a:ln w="12700">
            <a:solidFill>
              <a:srgbClr val="FF000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 name="Graphic 6" descr="Bug with solid fill">
            <a:extLst>
              <a:ext uri="{FF2B5EF4-FFF2-40B4-BE49-F238E27FC236}">
                <a16:creationId xmlns:a16="http://schemas.microsoft.com/office/drawing/2014/main" id="{95268A65-6E90-CA88-FA63-DBEF0F1D89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74813" y="4953180"/>
            <a:ext cx="237418" cy="237418"/>
          </a:xfrm>
          <a:prstGeom prst="rect">
            <a:avLst/>
          </a:prstGeom>
        </p:spPr>
      </p:pic>
      <p:pic>
        <p:nvPicPr>
          <p:cNvPr id="8" name="Graphic 7" descr="Bug with solid fill">
            <a:extLst>
              <a:ext uri="{FF2B5EF4-FFF2-40B4-BE49-F238E27FC236}">
                <a16:creationId xmlns:a16="http://schemas.microsoft.com/office/drawing/2014/main" id="{A168C569-BB4A-88D1-E1CB-EA739EA98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51909" y="4630359"/>
            <a:ext cx="237418" cy="237418"/>
          </a:xfrm>
          <a:prstGeom prst="rect">
            <a:avLst/>
          </a:prstGeom>
        </p:spPr>
      </p:pic>
      <p:pic>
        <p:nvPicPr>
          <p:cNvPr id="18" name="Graphic 17" descr="Bug with solid fill">
            <a:extLst>
              <a:ext uri="{FF2B5EF4-FFF2-40B4-BE49-F238E27FC236}">
                <a16:creationId xmlns:a16="http://schemas.microsoft.com/office/drawing/2014/main" id="{8EC7C600-CAB1-FCE9-52A9-6B0E2DDEEC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767639" y="4641372"/>
            <a:ext cx="237418" cy="237418"/>
          </a:xfrm>
          <a:prstGeom prst="rect">
            <a:avLst/>
          </a:prstGeom>
        </p:spPr>
      </p:pic>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44948" y="1325509"/>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2382" y="1355328"/>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761823" y="1317630"/>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0827771" y="1325509"/>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273812" y="2667086"/>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80513" y="3768675"/>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22211" y="3275351"/>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87659" y="2670943"/>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261069" y="2999285"/>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654538" y="3136501"/>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676757" y="2918160"/>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500628" y="3136501"/>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500628" y="3615112"/>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500310" y="3163213"/>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20"/>
          <a:srcRect l="9029" r="8437"/>
          <a:stretch/>
        </p:blipFill>
        <p:spPr>
          <a:xfrm>
            <a:off x="2690720" y="2359854"/>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21"/>
          <a:stretch>
            <a:fillRect/>
          </a:stretch>
        </p:blipFill>
        <p:spPr>
          <a:xfrm>
            <a:off x="10035790" y="1766053"/>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048749" y="2067738"/>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2"/>
          <a:srcRect l="5072" t="4220" r="5451" b="4430"/>
          <a:stretch/>
        </p:blipFill>
        <p:spPr>
          <a:xfrm>
            <a:off x="8636356" y="2406393"/>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692369" y="2379268"/>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513985" y="3427820"/>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492735" y="3369211"/>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4835936" y="2504408"/>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7"/>
          <a:srcRect r="70350" b="75879"/>
          <a:stretch/>
        </p:blipFill>
        <p:spPr>
          <a:xfrm>
            <a:off x="4846894" y="2870172"/>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113" t="38052" r="36036" b="28786"/>
          <a:stretch/>
        </p:blipFill>
        <p:spPr bwMode="auto">
          <a:xfrm>
            <a:off x="2543350" y="3743938"/>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372276" y="1868436"/>
            <a:ext cx="4610297" cy="268306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493382" y="3074044"/>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825993" y="3066464"/>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a:stCxn id="89" idx="3"/>
            <a:endCxn id="90" idx="3"/>
          </p:cNvCxnSpPr>
          <p:nvPr/>
        </p:nvCxnSpPr>
        <p:spPr>
          <a:xfrm flipV="1">
            <a:off x="6698613" y="3169080"/>
            <a:ext cx="2332611" cy="758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3764691" y="3346015"/>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016334" y="2504408"/>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186852" y="2676396"/>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3831697" y="3432250"/>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78741" y="3261147"/>
            <a:ext cx="272794" cy="272794"/>
          </a:xfrm>
          <a:prstGeom prst="rect">
            <a:avLst/>
          </a:prstGeom>
        </p:spPr>
      </p:pic>
      <p:sp>
        <p:nvSpPr>
          <p:cNvPr id="107" name="TextBox 106">
            <a:extLst>
              <a:ext uri="{FF2B5EF4-FFF2-40B4-BE49-F238E27FC236}">
                <a16:creationId xmlns:a16="http://schemas.microsoft.com/office/drawing/2014/main" id="{E92317BF-BA7D-6C85-3BBF-D29593F49308}"/>
              </a:ext>
            </a:extLst>
          </p:cNvPr>
          <p:cNvSpPr txBox="1"/>
          <p:nvPr/>
        </p:nvSpPr>
        <p:spPr>
          <a:xfrm>
            <a:off x="5496501" y="4927617"/>
            <a:ext cx="1330349" cy="369332"/>
          </a:xfrm>
          <a:prstGeom prst="rect">
            <a:avLst/>
          </a:prstGeom>
          <a:noFill/>
        </p:spPr>
        <p:txBody>
          <a:bodyPr wrap="square" rtlCol="0">
            <a:spAutoFit/>
          </a:bodyPr>
          <a:lstStyle/>
          <a:p>
            <a:r>
              <a:rPr lang="en-US" dirty="0"/>
              <a:t>Oldsmar</a:t>
            </a:r>
          </a:p>
        </p:txBody>
      </p:sp>
      <p:pic>
        <p:nvPicPr>
          <p:cNvPr id="108" name="Graphic 107" descr="Bug with solid fill">
            <a:extLst>
              <a:ext uri="{FF2B5EF4-FFF2-40B4-BE49-F238E27FC236}">
                <a16:creationId xmlns:a16="http://schemas.microsoft.com/office/drawing/2014/main" id="{7184C8E4-481D-42C5-BE69-F66EF9B345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266256" y="4953838"/>
            <a:ext cx="237418" cy="237418"/>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222711" y="3252451"/>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6698613" y="2833632"/>
            <a:ext cx="1712711" cy="10443"/>
          </a:xfrm>
          <a:prstGeom prst="line">
            <a:avLst/>
          </a:prstGeom>
          <a:ln w="12700">
            <a:solidFill>
              <a:srgbClr val="00B050"/>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6764632" y="2607126"/>
            <a:ext cx="1997191" cy="276999"/>
          </a:xfrm>
          <a:prstGeom prst="rect">
            <a:avLst/>
          </a:prstGeom>
          <a:noFill/>
        </p:spPr>
        <p:txBody>
          <a:bodyPr wrap="square" rtlCol="0">
            <a:spAutoFit/>
          </a:bodyPr>
          <a:lstStyle/>
          <a:p>
            <a:pPr algn="ctr"/>
            <a:r>
              <a:rPr lang="en-US" sz="1200" dirty="0">
                <a:cs typeface="Courier New" panose="02070309020205020404" pitchFamily="49" charset="0"/>
              </a:rPr>
              <a:t>Read Measurements</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215200" y="3893450"/>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8306515" y="4035616"/>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3" name="Graphic 2" descr="Cmd Terminal with solid fill">
            <a:extLst>
              <a:ext uri="{FF2B5EF4-FFF2-40B4-BE49-F238E27FC236}">
                <a16:creationId xmlns:a16="http://schemas.microsoft.com/office/drawing/2014/main" id="{5B68920C-9932-27BB-95CE-5495A8B0B06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521697" y="4633531"/>
            <a:ext cx="264244" cy="264244"/>
          </a:xfrm>
          <a:prstGeom prst="rect">
            <a:avLst/>
          </a:prstGeom>
        </p:spPr>
      </p:pic>
      <p:pic>
        <p:nvPicPr>
          <p:cNvPr id="4" name="Graphic 3" descr="Cmd Terminal with solid fill">
            <a:extLst>
              <a:ext uri="{FF2B5EF4-FFF2-40B4-BE49-F238E27FC236}">
                <a16:creationId xmlns:a16="http://schemas.microsoft.com/office/drawing/2014/main" id="{DD09E1DB-0B3A-6144-56D8-F3490B07FBA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018422" y="4630359"/>
            <a:ext cx="264244" cy="264244"/>
          </a:xfrm>
          <a:prstGeom prst="rect">
            <a:avLst/>
          </a:prstGeom>
        </p:spPr>
      </p:pic>
      <p:pic>
        <p:nvPicPr>
          <p:cNvPr id="9" name="Graphic 8" descr="Cmd Terminal with solid fill">
            <a:extLst>
              <a:ext uri="{FF2B5EF4-FFF2-40B4-BE49-F238E27FC236}">
                <a16:creationId xmlns:a16="http://schemas.microsoft.com/office/drawing/2014/main" id="{9FB2716F-1619-C717-F02F-6B0CCDBAB60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521697" y="4951584"/>
            <a:ext cx="264244" cy="264244"/>
          </a:xfrm>
          <a:prstGeom prst="rect">
            <a:avLst/>
          </a:prstGeom>
        </p:spPr>
      </p:pic>
      <p:pic>
        <p:nvPicPr>
          <p:cNvPr id="10" name="Graphic 9" descr="Cmd Terminal with solid fill">
            <a:extLst>
              <a:ext uri="{FF2B5EF4-FFF2-40B4-BE49-F238E27FC236}">
                <a16:creationId xmlns:a16="http://schemas.microsoft.com/office/drawing/2014/main" id="{5A1DF772-4E47-CF53-35A1-3123F4F47C3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036484" y="4939721"/>
            <a:ext cx="264244" cy="264244"/>
          </a:xfrm>
          <a:prstGeom prst="rect">
            <a:avLst/>
          </a:prstGeom>
        </p:spPr>
      </p:pic>
      <p:sp>
        <p:nvSpPr>
          <p:cNvPr id="11" name="TextBox 10">
            <a:extLst>
              <a:ext uri="{FF2B5EF4-FFF2-40B4-BE49-F238E27FC236}">
                <a16:creationId xmlns:a16="http://schemas.microsoft.com/office/drawing/2014/main" id="{FFB6F61A-B5E3-66E4-A4D2-8FC749B57B5F}"/>
              </a:ext>
            </a:extLst>
          </p:cNvPr>
          <p:cNvSpPr txBox="1"/>
          <p:nvPr/>
        </p:nvSpPr>
        <p:spPr>
          <a:xfrm>
            <a:off x="3327069" y="5936731"/>
            <a:ext cx="6025372" cy="369332"/>
          </a:xfrm>
          <a:prstGeom prst="rect">
            <a:avLst/>
          </a:prstGeom>
          <a:noFill/>
        </p:spPr>
        <p:txBody>
          <a:bodyPr wrap="square" rtlCol="0">
            <a:spAutoFit/>
          </a:bodyPr>
          <a:lstStyle/>
          <a:p>
            <a:r>
              <a:rPr lang="en-US" dirty="0">
                <a:solidFill>
                  <a:srgbClr val="0070C0"/>
                </a:solidFill>
              </a:rPr>
              <a:t>Showing the Cybersecurity Problem and Threat Model</a:t>
            </a:r>
          </a:p>
        </p:txBody>
      </p:sp>
      <p:sp>
        <p:nvSpPr>
          <p:cNvPr id="12" name="TextBox 11">
            <a:extLst>
              <a:ext uri="{FF2B5EF4-FFF2-40B4-BE49-F238E27FC236}">
                <a16:creationId xmlns:a16="http://schemas.microsoft.com/office/drawing/2014/main" id="{1F8A6FBD-4565-B9F0-ABD7-0A0F5A5FAA66}"/>
              </a:ext>
            </a:extLst>
          </p:cNvPr>
          <p:cNvSpPr txBox="1"/>
          <p:nvPr/>
        </p:nvSpPr>
        <p:spPr>
          <a:xfrm>
            <a:off x="6661643" y="3441628"/>
            <a:ext cx="1997191" cy="276999"/>
          </a:xfrm>
          <a:prstGeom prst="rect">
            <a:avLst/>
          </a:prstGeom>
          <a:noFill/>
        </p:spPr>
        <p:txBody>
          <a:bodyPr wrap="square" rtlCol="0">
            <a:spAutoFit/>
          </a:bodyPr>
          <a:lstStyle/>
          <a:p>
            <a:pPr algn="ctr"/>
            <a:r>
              <a:rPr lang="en-US" sz="1200" dirty="0">
                <a:cs typeface="Courier New" panose="02070309020205020404" pitchFamily="49" charset="0"/>
              </a:rPr>
              <a:t>Write Setpoints</a:t>
            </a:r>
          </a:p>
        </p:txBody>
      </p:sp>
      <p:sp>
        <p:nvSpPr>
          <p:cNvPr id="20" name="TextBox 19">
            <a:extLst>
              <a:ext uri="{FF2B5EF4-FFF2-40B4-BE49-F238E27FC236}">
                <a16:creationId xmlns:a16="http://schemas.microsoft.com/office/drawing/2014/main" id="{AF5DE88B-56AB-9086-4DB2-DD3AE60099E9}"/>
              </a:ext>
            </a:extLst>
          </p:cNvPr>
          <p:cNvSpPr txBox="1"/>
          <p:nvPr/>
        </p:nvSpPr>
        <p:spPr>
          <a:xfrm>
            <a:off x="7412680" y="3150768"/>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DNP3</a:t>
            </a:r>
          </a:p>
        </p:txBody>
      </p:sp>
    </p:spTree>
    <p:extLst>
      <p:ext uri="{BB962C8B-B14F-4D97-AF65-F5344CB8AC3E}">
        <p14:creationId xmlns:p14="http://schemas.microsoft.com/office/powerpoint/2010/main" val="16507104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233214" y="2166468"/>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3451" y="2513824"/>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750793" y="-103508"/>
            <a:ext cx="11685789" cy="801096"/>
          </a:xfrm>
        </p:spPr>
        <p:txBody>
          <a:bodyPr>
            <a:normAutofit/>
          </a:bodyPr>
          <a:lstStyle/>
          <a:p>
            <a:r>
              <a:rPr lang="en-US" sz="3600" b="1" dirty="0"/>
              <a:t>Detecting Malware (Code Execution) in ICS/SCADA Hosts </a:t>
            </a:r>
          </a:p>
        </p:txBody>
      </p:sp>
      <p:sp>
        <p:nvSpPr>
          <p:cNvPr id="13" name="TextBox 12">
            <a:extLst>
              <a:ext uri="{FF2B5EF4-FFF2-40B4-BE49-F238E27FC236}">
                <a16:creationId xmlns:a16="http://schemas.microsoft.com/office/drawing/2014/main" id="{A1A795A8-3DD2-3681-5EB6-FC7204A14210}"/>
              </a:ext>
            </a:extLst>
          </p:cNvPr>
          <p:cNvSpPr txBox="1"/>
          <p:nvPr/>
        </p:nvSpPr>
        <p:spPr>
          <a:xfrm>
            <a:off x="4409601" y="3861766"/>
            <a:ext cx="1112789" cy="369332"/>
          </a:xfrm>
          <a:prstGeom prst="rect">
            <a:avLst/>
          </a:prstGeom>
          <a:noFill/>
        </p:spPr>
        <p:txBody>
          <a:bodyPr wrap="square" rtlCol="0">
            <a:spAutoFit/>
          </a:bodyPr>
          <a:lstStyle/>
          <a:p>
            <a:r>
              <a:rPr lang="en-US" dirty="0"/>
              <a:t>Stuxnet</a:t>
            </a:r>
          </a:p>
        </p:txBody>
      </p:sp>
      <p:sp>
        <p:nvSpPr>
          <p:cNvPr id="15" name="TextBox 14">
            <a:extLst>
              <a:ext uri="{FF2B5EF4-FFF2-40B4-BE49-F238E27FC236}">
                <a16:creationId xmlns:a16="http://schemas.microsoft.com/office/drawing/2014/main" id="{BE9E7442-7F30-036E-9DA6-0CCC966A3AE4}"/>
              </a:ext>
            </a:extLst>
          </p:cNvPr>
          <p:cNvSpPr txBox="1"/>
          <p:nvPr/>
        </p:nvSpPr>
        <p:spPr>
          <a:xfrm>
            <a:off x="5935743" y="3851828"/>
            <a:ext cx="1330349" cy="369332"/>
          </a:xfrm>
          <a:prstGeom prst="rect">
            <a:avLst/>
          </a:prstGeom>
          <a:noFill/>
        </p:spPr>
        <p:txBody>
          <a:bodyPr wrap="square" rtlCol="0">
            <a:spAutoFit/>
          </a:bodyPr>
          <a:lstStyle/>
          <a:p>
            <a:r>
              <a:rPr lang="en-US" dirty="0"/>
              <a:t>Industroyer</a:t>
            </a:r>
          </a:p>
        </p:txBody>
      </p:sp>
      <p:sp>
        <p:nvSpPr>
          <p:cNvPr id="17" name="TextBox 16">
            <a:extLst>
              <a:ext uri="{FF2B5EF4-FFF2-40B4-BE49-F238E27FC236}">
                <a16:creationId xmlns:a16="http://schemas.microsoft.com/office/drawing/2014/main" id="{405D130D-1A6E-1B4D-AAC0-3EB8C38DD44A}"/>
              </a:ext>
            </a:extLst>
          </p:cNvPr>
          <p:cNvSpPr txBox="1"/>
          <p:nvPr/>
        </p:nvSpPr>
        <p:spPr>
          <a:xfrm>
            <a:off x="4438295" y="4168224"/>
            <a:ext cx="788848" cy="369332"/>
          </a:xfrm>
          <a:prstGeom prst="rect">
            <a:avLst/>
          </a:prstGeom>
          <a:noFill/>
        </p:spPr>
        <p:txBody>
          <a:bodyPr wrap="square" rtlCol="0">
            <a:spAutoFit/>
          </a:bodyPr>
          <a:lstStyle/>
          <a:p>
            <a:r>
              <a:rPr lang="en-US" dirty="0"/>
              <a:t>Havex</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104786" y="2261609"/>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802848" y="2216259"/>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 name="Graphic 6" descr="Bug with solid fill">
            <a:extLst>
              <a:ext uri="{FF2B5EF4-FFF2-40B4-BE49-F238E27FC236}">
                <a16:creationId xmlns:a16="http://schemas.microsoft.com/office/drawing/2014/main" id="{95268A65-6E90-CA88-FA63-DBEF0F1D89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93704" y="4242614"/>
            <a:ext cx="237418" cy="237418"/>
          </a:xfrm>
          <a:prstGeom prst="rect">
            <a:avLst/>
          </a:prstGeom>
        </p:spPr>
      </p:pic>
      <p:pic>
        <p:nvPicPr>
          <p:cNvPr id="8" name="Graphic 7" descr="Bug with solid fill">
            <a:extLst>
              <a:ext uri="{FF2B5EF4-FFF2-40B4-BE49-F238E27FC236}">
                <a16:creationId xmlns:a16="http://schemas.microsoft.com/office/drawing/2014/main" id="{A168C569-BB4A-88D1-E1CB-EA739EA98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70800" y="3919793"/>
            <a:ext cx="237418" cy="237418"/>
          </a:xfrm>
          <a:prstGeom prst="rect">
            <a:avLst/>
          </a:prstGeom>
        </p:spPr>
      </p:pic>
      <p:pic>
        <p:nvPicPr>
          <p:cNvPr id="18" name="Graphic 17" descr="Bug with solid fill">
            <a:extLst>
              <a:ext uri="{FF2B5EF4-FFF2-40B4-BE49-F238E27FC236}">
                <a16:creationId xmlns:a16="http://schemas.microsoft.com/office/drawing/2014/main" id="{8EC7C600-CAB1-FCE9-52A9-6B0E2DDEEC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86530" y="3930806"/>
            <a:ext cx="237418" cy="237418"/>
          </a:xfrm>
          <a:prstGeom prst="rect">
            <a:avLst/>
          </a:prstGeom>
        </p:spPr>
      </p:pic>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63839" y="614943"/>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1869" y="682467"/>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81310" y="644769"/>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0747258" y="652648"/>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93299" y="1994225"/>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0" y="3095814"/>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1698" y="2602490"/>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07146" y="1998082"/>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80556" y="2326424"/>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74025" y="2463640"/>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96244" y="2245299"/>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420115" y="2463640"/>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420115" y="2942251"/>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419797" y="2490352"/>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20"/>
          <a:srcRect l="9029" r="8437"/>
          <a:stretch/>
        </p:blipFill>
        <p:spPr>
          <a:xfrm>
            <a:off x="3109611" y="1649288"/>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21"/>
          <a:stretch>
            <a:fillRect/>
          </a:stretch>
        </p:blipFill>
        <p:spPr>
          <a:xfrm>
            <a:off x="9955277" y="1093192"/>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67640" y="1357172"/>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2"/>
          <a:srcRect l="5072" t="4220" r="5451" b="4430"/>
          <a:stretch/>
        </p:blipFill>
        <p:spPr>
          <a:xfrm>
            <a:off x="8555843" y="1733532"/>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11260" y="1668702"/>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932876" y="2717254"/>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911626" y="2658645"/>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54827" y="1793842"/>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7"/>
          <a:srcRect r="70350" b="75879"/>
          <a:stretch/>
        </p:blipFill>
        <p:spPr>
          <a:xfrm>
            <a:off x="5265785" y="2159606"/>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113" t="38052" r="36036" b="28786"/>
          <a:stretch/>
        </p:blipFill>
        <p:spPr bwMode="auto">
          <a:xfrm>
            <a:off x="2962241" y="3033372"/>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95122" y="1157870"/>
            <a:ext cx="5309183" cy="268306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912273" y="2403735"/>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745480" y="2393603"/>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939338" y="2506673"/>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83582" y="2635449"/>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435225" y="1793842"/>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605743" y="1965830"/>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50588" y="2721684"/>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7632" y="2550581"/>
            <a:ext cx="272794" cy="272794"/>
          </a:xfrm>
          <a:prstGeom prst="rect">
            <a:avLst/>
          </a:prstGeom>
        </p:spPr>
      </p:pic>
      <p:sp>
        <p:nvSpPr>
          <p:cNvPr id="107" name="TextBox 106">
            <a:extLst>
              <a:ext uri="{FF2B5EF4-FFF2-40B4-BE49-F238E27FC236}">
                <a16:creationId xmlns:a16="http://schemas.microsoft.com/office/drawing/2014/main" id="{E92317BF-BA7D-6C85-3BBF-D29593F49308}"/>
              </a:ext>
            </a:extLst>
          </p:cNvPr>
          <p:cNvSpPr txBox="1"/>
          <p:nvPr/>
        </p:nvSpPr>
        <p:spPr>
          <a:xfrm>
            <a:off x="5915392" y="4217051"/>
            <a:ext cx="1330349" cy="369332"/>
          </a:xfrm>
          <a:prstGeom prst="rect">
            <a:avLst/>
          </a:prstGeom>
          <a:noFill/>
        </p:spPr>
        <p:txBody>
          <a:bodyPr wrap="square" rtlCol="0">
            <a:spAutoFit/>
          </a:bodyPr>
          <a:lstStyle/>
          <a:p>
            <a:r>
              <a:rPr lang="en-US" dirty="0"/>
              <a:t>Oldsmar</a:t>
            </a:r>
          </a:p>
        </p:txBody>
      </p:sp>
      <p:pic>
        <p:nvPicPr>
          <p:cNvPr id="108" name="Graphic 107" descr="Bug with solid fill">
            <a:extLst>
              <a:ext uri="{FF2B5EF4-FFF2-40B4-BE49-F238E27FC236}">
                <a16:creationId xmlns:a16="http://schemas.microsoft.com/office/drawing/2014/main" id="{7184C8E4-481D-42C5-BE69-F66EF9B345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85147" y="4243272"/>
            <a:ext cx="237418" cy="237418"/>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41602" y="2541885"/>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52159" y="1942233"/>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56958" y="1677274"/>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731401" y="1952676"/>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634091" y="3182884"/>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8226002" y="3362755"/>
            <a:ext cx="1361435" cy="584775"/>
          </a:xfrm>
          <a:prstGeom prst="rect">
            <a:avLst/>
          </a:prstGeom>
          <a:noFill/>
        </p:spPr>
        <p:txBody>
          <a:bodyPr wrap="square" rtlCol="0">
            <a:spAutoFit/>
          </a:bodyPr>
          <a:lstStyle/>
          <a:p>
            <a:r>
              <a:rPr lang="en-US" sz="1600" dirty="0"/>
              <a:t>Basic  Control</a:t>
            </a:r>
          </a:p>
          <a:p>
            <a:r>
              <a:rPr lang="en-US" sz="1600" dirty="0"/>
              <a:t>~1 - 10ms</a:t>
            </a:r>
          </a:p>
        </p:txBody>
      </p:sp>
      <p:sp>
        <p:nvSpPr>
          <p:cNvPr id="123" name="Title 1">
            <a:extLst>
              <a:ext uri="{FF2B5EF4-FFF2-40B4-BE49-F238E27FC236}">
                <a16:creationId xmlns:a16="http://schemas.microsoft.com/office/drawing/2014/main" id="{F0E5435E-FDB8-2AAA-43E7-1206C9648B3B}"/>
              </a:ext>
            </a:extLst>
          </p:cNvPr>
          <p:cNvSpPr txBox="1">
            <a:spLocks/>
          </p:cNvSpPr>
          <p:nvPr/>
        </p:nvSpPr>
        <p:spPr>
          <a:xfrm>
            <a:off x="114482" y="4958491"/>
            <a:ext cx="6721571" cy="16349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800" dirty="0">
                <a:solidFill>
                  <a:srgbClr val="0070C0"/>
                </a:solidFill>
                <a:latin typeface="+mn-lt"/>
              </a:rPr>
              <a:t>SCADA is the </a:t>
            </a:r>
            <a:r>
              <a:rPr lang="en-US" sz="1800" dirty="0">
                <a:solidFill>
                  <a:srgbClr val="FF0000"/>
                </a:solidFill>
                <a:latin typeface="+mn-lt"/>
              </a:rPr>
              <a:t>critical-path</a:t>
            </a:r>
            <a:r>
              <a:rPr lang="en-US" sz="1800" dirty="0">
                <a:solidFill>
                  <a:srgbClr val="0070C0"/>
                </a:solidFill>
                <a:latin typeface="+mn-lt"/>
              </a:rPr>
              <a:t> for a cyber attacker to disrupt/damage the physical side </a:t>
            </a:r>
          </a:p>
          <a:p>
            <a:pPr marL="800100" lvl="1" indent="-342900">
              <a:buFont typeface="Arial" panose="020B0604020202020204" pitchFamily="34" charset="0"/>
              <a:buChar char="•"/>
            </a:pPr>
            <a:r>
              <a:rPr lang="en-US" dirty="0">
                <a:solidFill>
                  <a:srgbClr val="0070C0"/>
                </a:solidFill>
              </a:rPr>
              <a:t>Majority of </a:t>
            </a:r>
            <a:r>
              <a:rPr lang="en-US" dirty="0">
                <a:solidFill>
                  <a:srgbClr val="FF0000"/>
                </a:solidFill>
              </a:rPr>
              <a:t>in-the-wild</a:t>
            </a:r>
            <a:r>
              <a:rPr lang="en-US" dirty="0">
                <a:solidFill>
                  <a:srgbClr val="0070C0"/>
                </a:solidFill>
              </a:rPr>
              <a:t>  ICS malware were launched from the SCADA hosts systems (</a:t>
            </a:r>
            <a:r>
              <a:rPr lang="en-US" dirty="0" err="1">
                <a:solidFill>
                  <a:srgbClr val="0070C0"/>
                </a:solidFill>
              </a:rPr>
              <a:t>Industroyer</a:t>
            </a:r>
            <a:r>
              <a:rPr lang="en-US" dirty="0">
                <a:solidFill>
                  <a:srgbClr val="0070C0"/>
                </a:solidFill>
              </a:rPr>
              <a:t> vs. Stuxnet tactics)</a:t>
            </a:r>
          </a:p>
          <a:p>
            <a:pPr marL="800100" lvl="1" indent="-342900">
              <a:buFont typeface="Arial" panose="020B0604020202020204" pitchFamily="34" charset="0"/>
              <a:buChar char="•"/>
            </a:pPr>
            <a:r>
              <a:rPr lang="en-US" dirty="0">
                <a:solidFill>
                  <a:srgbClr val="0070C0"/>
                </a:solidFill>
              </a:rPr>
              <a:t>Stealth attacks infect legitimate SCADA software and inject malicious code into its “</a:t>
            </a:r>
            <a:r>
              <a:rPr lang="en-US" dirty="0">
                <a:solidFill>
                  <a:srgbClr val="FF0000"/>
                </a:solidFill>
              </a:rPr>
              <a:t>physical-bound</a:t>
            </a:r>
            <a:r>
              <a:rPr lang="en-US" dirty="0">
                <a:solidFill>
                  <a:srgbClr val="0070C0"/>
                </a:solidFill>
              </a:rPr>
              <a:t>’ execution </a:t>
            </a:r>
          </a:p>
          <a:p>
            <a:pPr marL="800100" lvl="1" indent="-342900">
              <a:buFont typeface="Arial" panose="020B0604020202020204" pitchFamily="34" charset="0"/>
              <a:buChar char="•"/>
            </a:pPr>
            <a:endParaRPr lang="en-US" dirty="0">
              <a:solidFill>
                <a:srgbClr val="0070C0"/>
              </a:solidFill>
            </a:endParaRPr>
          </a:p>
        </p:txBody>
      </p:sp>
      <p:sp>
        <p:nvSpPr>
          <p:cNvPr id="125" name="TextBox 124">
            <a:extLst>
              <a:ext uri="{FF2B5EF4-FFF2-40B4-BE49-F238E27FC236}">
                <a16:creationId xmlns:a16="http://schemas.microsoft.com/office/drawing/2014/main" id="{81ABEA76-EEE5-EFF0-4058-68FB14364EB6}"/>
              </a:ext>
            </a:extLst>
          </p:cNvPr>
          <p:cNvSpPr txBox="1"/>
          <p:nvPr/>
        </p:nvSpPr>
        <p:spPr>
          <a:xfrm>
            <a:off x="6939338" y="5134789"/>
            <a:ext cx="2436976" cy="1200329"/>
          </a:xfrm>
          <a:prstGeom prst="rect">
            <a:avLst/>
          </a:prstGeom>
          <a:noFill/>
          <a:ln>
            <a:solidFill>
              <a:schemeClr val="tx1"/>
            </a:solidFill>
            <a:prstDash val="dash"/>
          </a:ln>
        </p:spPr>
        <p:txBody>
          <a:bodyPr wrap="square" rtlCol="0">
            <a:spAutoFit/>
          </a:bodyPr>
          <a:lstStyle/>
          <a:p>
            <a:pPr algn="ctr"/>
            <a:r>
              <a:rPr lang="en-US" dirty="0"/>
              <a:t>Focus for BIRD Task 14</a:t>
            </a:r>
          </a:p>
          <a:p>
            <a:pPr algn="ctr"/>
            <a:r>
              <a:rPr lang="en-US" dirty="0"/>
              <a:t>Dr. Sukarno</a:t>
            </a:r>
          </a:p>
          <a:p>
            <a:pPr algn="ctr"/>
            <a:r>
              <a:rPr lang="en-US" dirty="0"/>
              <a:t>Controller Tolerance and Resilience</a:t>
            </a:r>
          </a:p>
        </p:txBody>
      </p:sp>
      <p:sp>
        <p:nvSpPr>
          <p:cNvPr id="126" name="TextBox 125">
            <a:extLst>
              <a:ext uri="{FF2B5EF4-FFF2-40B4-BE49-F238E27FC236}">
                <a16:creationId xmlns:a16="http://schemas.microsoft.com/office/drawing/2014/main" id="{602C5A0E-4FA7-DD0C-B07D-3936C5991522}"/>
              </a:ext>
            </a:extLst>
          </p:cNvPr>
          <p:cNvSpPr txBox="1"/>
          <p:nvPr/>
        </p:nvSpPr>
        <p:spPr>
          <a:xfrm>
            <a:off x="7504019" y="6291285"/>
            <a:ext cx="4078292" cy="369332"/>
          </a:xfrm>
          <a:prstGeom prst="rect">
            <a:avLst/>
          </a:prstGeom>
          <a:noFill/>
        </p:spPr>
        <p:txBody>
          <a:bodyPr wrap="square" rtlCol="0">
            <a:spAutoFit/>
          </a:bodyPr>
          <a:lstStyle/>
          <a:p>
            <a:r>
              <a:rPr lang="en-US" b="1" dirty="0"/>
              <a:t>Our (Task 7) Integration Collaborators</a:t>
            </a:r>
          </a:p>
        </p:txBody>
      </p:sp>
      <p:sp>
        <p:nvSpPr>
          <p:cNvPr id="127" name="TextBox 126">
            <a:extLst>
              <a:ext uri="{FF2B5EF4-FFF2-40B4-BE49-F238E27FC236}">
                <a16:creationId xmlns:a16="http://schemas.microsoft.com/office/drawing/2014/main" id="{0348FB96-8E6B-CB97-8453-74A3A1EDEAFA}"/>
              </a:ext>
            </a:extLst>
          </p:cNvPr>
          <p:cNvSpPr txBox="1"/>
          <p:nvPr/>
        </p:nvSpPr>
        <p:spPr>
          <a:xfrm>
            <a:off x="9582883" y="5096127"/>
            <a:ext cx="2494634" cy="1200329"/>
          </a:xfrm>
          <a:prstGeom prst="rect">
            <a:avLst/>
          </a:prstGeom>
          <a:noFill/>
          <a:ln>
            <a:solidFill>
              <a:schemeClr val="tx1"/>
            </a:solidFill>
            <a:prstDash val="dash"/>
          </a:ln>
        </p:spPr>
        <p:txBody>
          <a:bodyPr wrap="square" rtlCol="0">
            <a:spAutoFit/>
          </a:bodyPr>
          <a:lstStyle/>
          <a:p>
            <a:pPr algn="ctr"/>
            <a:r>
              <a:rPr lang="en-US" dirty="0"/>
              <a:t>Advised by BIRD Task 11</a:t>
            </a:r>
          </a:p>
          <a:p>
            <a:pPr algn="ctr"/>
            <a:r>
              <a:rPr lang="en-US" dirty="0"/>
              <a:t>Dr. Mirsky</a:t>
            </a:r>
          </a:p>
          <a:p>
            <a:pPr algn="ctr"/>
            <a:r>
              <a:rPr lang="en-US" dirty="0"/>
              <a:t>AI-based Intrusion Detection</a:t>
            </a:r>
          </a:p>
        </p:txBody>
      </p:sp>
      <p:cxnSp>
        <p:nvCxnSpPr>
          <p:cNvPr id="1025" name="Straight Arrow Connector 1024">
            <a:extLst>
              <a:ext uri="{FF2B5EF4-FFF2-40B4-BE49-F238E27FC236}">
                <a16:creationId xmlns:a16="http://schemas.microsoft.com/office/drawing/2014/main" id="{7A1BBA53-1A3A-CFBA-1566-BA54A6310EB3}"/>
              </a:ext>
            </a:extLst>
          </p:cNvPr>
          <p:cNvCxnSpPr>
            <a:cxnSpLocks/>
          </p:cNvCxnSpPr>
          <p:nvPr/>
        </p:nvCxnSpPr>
        <p:spPr>
          <a:xfrm flipH="1" flipV="1">
            <a:off x="8846192" y="4068409"/>
            <a:ext cx="1903" cy="989799"/>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D64D2F41-5655-CDCC-5333-C74EE6427F2F}"/>
              </a:ext>
            </a:extLst>
          </p:cNvPr>
          <p:cNvCxnSpPr>
            <a:cxnSpLocks/>
          </p:cNvCxnSpPr>
          <p:nvPr/>
        </p:nvCxnSpPr>
        <p:spPr>
          <a:xfrm flipV="1">
            <a:off x="10850944" y="3976998"/>
            <a:ext cx="0" cy="981493"/>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pic>
        <p:nvPicPr>
          <p:cNvPr id="3" name="Graphic 2" descr="Cmd Terminal with solid fill">
            <a:extLst>
              <a:ext uri="{FF2B5EF4-FFF2-40B4-BE49-F238E27FC236}">
                <a16:creationId xmlns:a16="http://schemas.microsoft.com/office/drawing/2014/main" id="{5B68920C-9932-27BB-95CE-5495A8B0B06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40588" y="3922965"/>
            <a:ext cx="264244" cy="264244"/>
          </a:xfrm>
          <a:prstGeom prst="rect">
            <a:avLst/>
          </a:prstGeom>
        </p:spPr>
      </p:pic>
      <p:pic>
        <p:nvPicPr>
          <p:cNvPr id="4" name="Graphic 3" descr="Cmd Terminal with solid fill">
            <a:extLst>
              <a:ext uri="{FF2B5EF4-FFF2-40B4-BE49-F238E27FC236}">
                <a16:creationId xmlns:a16="http://schemas.microsoft.com/office/drawing/2014/main" id="{DD09E1DB-0B3A-6144-56D8-F3490B07FBA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437313" y="3919793"/>
            <a:ext cx="264244" cy="264244"/>
          </a:xfrm>
          <a:prstGeom prst="rect">
            <a:avLst/>
          </a:prstGeom>
        </p:spPr>
      </p:pic>
      <p:pic>
        <p:nvPicPr>
          <p:cNvPr id="9" name="Graphic 8" descr="Cmd Terminal with solid fill">
            <a:extLst>
              <a:ext uri="{FF2B5EF4-FFF2-40B4-BE49-F238E27FC236}">
                <a16:creationId xmlns:a16="http://schemas.microsoft.com/office/drawing/2014/main" id="{9FB2716F-1619-C717-F02F-6B0CCDBAB60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940588" y="4241018"/>
            <a:ext cx="264244" cy="264244"/>
          </a:xfrm>
          <a:prstGeom prst="rect">
            <a:avLst/>
          </a:prstGeom>
        </p:spPr>
      </p:pic>
      <p:pic>
        <p:nvPicPr>
          <p:cNvPr id="10" name="Graphic 9" descr="Cmd Terminal with solid fill">
            <a:extLst>
              <a:ext uri="{FF2B5EF4-FFF2-40B4-BE49-F238E27FC236}">
                <a16:creationId xmlns:a16="http://schemas.microsoft.com/office/drawing/2014/main" id="{5A1DF772-4E47-CF53-35A1-3123F4F47C3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455375" y="4229155"/>
            <a:ext cx="264244" cy="264244"/>
          </a:xfrm>
          <a:prstGeom prst="rect">
            <a:avLst/>
          </a:prstGeom>
        </p:spPr>
      </p:pic>
    </p:spTree>
    <p:extLst>
      <p:ext uri="{BB962C8B-B14F-4D97-AF65-F5344CB8AC3E}">
        <p14:creationId xmlns:p14="http://schemas.microsoft.com/office/powerpoint/2010/main" val="6230892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233214" y="2405697"/>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753" y="2997988"/>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2141526" y="-271906"/>
            <a:ext cx="8960067" cy="1121034"/>
          </a:xfrm>
        </p:spPr>
        <p:txBody>
          <a:bodyPr>
            <a:normAutofit/>
          </a:bodyPr>
          <a:lstStyle/>
          <a:p>
            <a:r>
              <a:rPr lang="en-US" sz="3200" b="1" dirty="0"/>
              <a:t>SCADA Host Execution vs. Network Traffic</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104786" y="2500838"/>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802848" y="2455488"/>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2723" y="811079"/>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1869" y="921696"/>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70311" y="799881"/>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0742035" y="789284"/>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93299" y="2233454"/>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0" y="3335043"/>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698" y="2841719"/>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7146" y="2237311"/>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0556" y="2565653"/>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74025" y="2702869"/>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96244" y="2484528"/>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420115" y="2702869"/>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420115" y="3181480"/>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19797" y="2729581"/>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18"/>
          <a:srcRect l="9029" r="8437"/>
          <a:stretch/>
        </p:blipFill>
        <p:spPr>
          <a:xfrm>
            <a:off x="3109611" y="1888517"/>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19"/>
          <a:stretch>
            <a:fillRect/>
          </a:stretch>
        </p:blipFill>
        <p:spPr>
          <a:xfrm>
            <a:off x="9955277" y="1332421"/>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67640" y="1596401"/>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0"/>
          <a:srcRect l="5072" t="4220" r="5451" b="4430"/>
          <a:stretch/>
        </p:blipFill>
        <p:spPr>
          <a:xfrm>
            <a:off x="8544145" y="2217696"/>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11260" y="1907931"/>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32876" y="2956483"/>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911626" y="2897874"/>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54827" y="2033071"/>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5"/>
          <a:srcRect r="70350" b="75879"/>
          <a:stretch/>
        </p:blipFill>
        <p:spPr>
          <a:xfrm>
            <a:off x="5265785" y="2398835"/>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113" t="38052" r="36036" b="28786"/>
          <a:stretch/>
        </p:blipFill>
        <p:spPr bwMode="auto">
          <a:xfrm>
            <a:off x="2962241" y="3272601"/>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95122" y="1397099"/>
            <a:ext cx="5309183" cy="268306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12273" y="2642964"/>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670311" y="2643865"/>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939338" y="2745902"/>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83582" y="2874678"/>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435225" y="2033071"/>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605743" y="2205059"/>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50588" y="2960913"/>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97632" y="2789810"/>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41602" y="2781114"/>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52159" y="2181462"/>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56958" y="1916503"/>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731401" y="2191905"/>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634091" y="3422113"/>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8812662" y="3814114"/>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33">
            <a:extLst>
              <a:ext uri="{28A0092B-C50C-407E-A947-70E740481C1C}">
                <a14:useLocalDpi xmlns:a14="http://schemas.microsoft.com/office/drawing/2010/main" val="0"/>
              </a:ext>
            </a:extLst>
          </a:blip>
          <a:srcRect r="60281" b="52124"/>
          <a:stretch/>
        </p:blipFill>
        <p:spPr>
          <a:xfrm>
            <a:off x="537143" y="4376197"/>
            <a:ext cx="3301841" cy="2244803"/>
          </a:xfrm>
          <a:prstGeom prst="rect">
            <a:avLst/>
          </a:prstGeom>
        </p:spPr>
      </p:pic>
      <p:pic>
        <p:nvPicPr>
          <p:cNvPr id="122" name="Picture 121" descr="Graphical user interface, text, application, email&#10;&#10;Description automatically generated">
            <a:extLst>
              <a:ext uri="{FF2B5EF4-FFF2-40B4-BE49-F238E27FC236}">
                <a16:creationId xmlns:a16="http://schemas.microsoft.com/office/drawing/2014/main" id="{4685C84F-9A50-133F-B4B5-7254877B6864}"/>
              </a:ext>
            </a:extLst>
          </p:cNvPr>
          <p:cNvPicPr>
            <a:picLocks noChangeAspect="1"/>
          </p:cNvPicPr>
          <p:nvPr/>
        </p:nvPicPr>
        <p:blipFill rotWithShape="1">
          <a:blip r:embed="rId34">
            <a:extLst>
              <a:ext uri="{28A0092B-C50C-407E-A947-70E740481C1C}">
                <a14:useLocalDpi xmlns:a14="http://schemas.microsoft.com/office/drawing/2010/main" val="0"/>
              </a:ext>
            </a:extLst>
          </a:blip>
          <a:srcRect l="11014" r="28180" b="48435"/>
          <a:stretch/>
        </p:blipFill>
        <p:spPr>
          <a:xfrm>
            <a:off x="4185140" y="4399496"/>
            <a:ext cx="4693078" cy="2244791"/>
          </a:xfrm>
          <a:prstGeom prst="rect">
            <a:avLst/>
          </a:prstGeom>
        </p:spPr>
      </p:pic>
      <p:cxnSp>
        <p:nvCxnSpPr>
          <p:cNvPr id="4" name="Straight Arrow Connector 3">
            <a:extLst>
              <a:ext uri="{FF2B5EF4-FFF2-40B4-BE49-F238E27FC236}">
                <a16:creationId xmlns:a16="http://schemas.microsoft.com/office/drawing/2014/main" id="{7EA5B762-949C-0CC8-4C01-ADE63C922259}"/>
              </a:ext>
            </a:extLst>
          </p:cNvPr>
          <p:cNvCxnSpPr>
            <a:cxnSpLocks/>
          </p:cNvCxnSpPr>
          <p:nvPr/>
        </p:nvCxnSpPr>
        <p:spPr>
          <a:xfrm flipH="1">
            <a:off x="6806814" y="2565653"/>
            <a:ext cx="1234351" cy="1863894"/>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A33B05-E05E-2FCF-5C96-0A7EC5C39F2A}"/>
              </a:ext>
            </a:extLst>
          </p:cNvPr>
          <p:cNvCxnSpPr>
            <a:cxnSpLocks/>
          </p:cNvCxnSpPr>
          <p:nvPr/>
        </p:nvCxnSpPr>
        <p:spPr>
          <a:xfrm flipH="1">
            <a:off x="2928589" y="3082540"/>
            <a:ext cx="2654845" cy="1316349"/>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81E782-6269-9A31-0026-90993FA5B27F}"/>
              </a:ext>
            </a:extLst>
          </p:cNvPr>
          <p:cNvSpPr txBox="1"/>
          <p:nvPr/>
        </p:nvSpPr>
        <p:spPr>
          <a:xfrm>
            <a:off x="3109611" y="5322401"/>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4" name="TextBox 13">
            <a:extLst>
              <a:ext uri="{FF2B5EF4-FFF2-40B4-BE49-F238E27FC236}">
                <a16:creationId xmlns:a16="http://schemas.microsoft.com/office/drawing/2014/main" id="{A84C0119-B855-B9CE-5D6A-7CB30CB5C597}"/>
              </a:ext>
            </a:extLst>
          </p:cNvPr>
          <p:cNvSpPr txBox="1"/>
          <p:nvPr/>
        </p:nvSpPr>
        <p:spPr>
          <a:xfrm>
            <a:off x="3108377" y="5460900"/>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6" name="TextBox 15">
            <a:extLst>
              <a:ext uri="{FF2B5EF4-FFF2-40B4-BE49-F238E27FC236}">
                <a16:creationId xmlns:a16="http://schemas.microsoft.com/office/drawing/2014/main" id="{58100D77-9F29-1EAF-D4E8-98032412859F}"/>
              </a:ext>
            </a:extLst>
          </p:cNvPr>
          <p:cNvSpPr txBox="1"/>
          <p:nvPr/>
        </p:nvSpPr>
        <p:spPr>
          <a:xfrm>
            <a:off x="3108377" y="5603693"/>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9" name="TextBox 18">
            <a:extLst>
              <a:ext uri="{FF2B5EF4-FFF2-40B4-BE49-F238E27FC236}">
                <a16:creationId xmlns:a16="http://schemas.microsoft.com/office/drawing/2014/main" id="{D2E800D7-93AA-E189-E243-F4E28FD7068A}"/>
              </a:ext>
            </a:extLst>
          </p:cNvPr>
          <p:cNvSpPr txBox="1"/>
          <p:nvPr/>
        </p:nvSpPr>
        <p:spPr>
          <a:xfrm>
            <a:off x="3108377" y="5737898"/>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0" name="TextBox 19">
            <a:extLst>
              <a:ext uri="{FF2B5EF4-FFF2-40B4-BE49-F238E27FC236}">
                <a16:creationId xmlns:a16="http://schemas.microsoft.com/office/drawing/2014/main" id="{1CEA63D5-DE26-E171-02EA-7292BE789E01}"/>
              </a:ext>
            </a:extLst>
          </p:cNvPr>
          <p:cNvSpPr txBox="1"/>
          <p:nvPr/>
        </p:nvSpPr>
        <p:spPr>
          <a:xfrm>
            <a:off x="3096295" y="6146990"/>
            <a:ext cx="742689"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Write</a:t>
            </a:r>
          </a:p>
        </p:txBody>
      </p:sp>
      <p:sp>
        <p:nvSpPr>
          <p:cNvPr id="23" name="TextBox 22">
            <a:extLst>
              <a:ext uri="{FF2B5EF4-FFF2-40B4-BE49-F238E27FC236}">
                <a16:creationId xmlns:a16="http://schemas.microsoft.com/office/drawing/2014/main" id="{2BD1B707-48C1-11DF-BA34-70E36C984937}"/>
              </a:ext>
            </a:extLst>
          </p:cNvPr>
          <p:cNvSpPr txBox="1"/>
          <p:nvPr/>
        </p:nvSpPr>
        <p:spPr>
          <a:xfrm>
            <a:off x="9106100" y="5229503"/>
            <a:ext cx="2548757" cy="584775"/>
          </a:xfrm>
          <a:prstGeom prst="rect">
            <a:avLst/>
          </a:prstGeom>
          <a:noFill/>
        </p:spPr>
        <p:txBody>
          <a:bodyPr wrap="square" rtlCol="0">
            <a:spAutoFit/>
          </a:bodyPr>
          <a:lstStyle/>
          <a:p>
            <a:pPr algn="ctr"/>
            <a:r>
              <a:rPr lang="en-US" sz="1600" dirty="0"/>
              <a:t>Attacker can emit “normal” network patterns</a:t>
            </a:r>
          </a:p>
        </p:txBody>
      </p:sp>
    </p:spTree>
    <p:extLst>
      <p:ext uri="{BB962C8B-B14F-4D97-AF65-F5344CB8AC3E}">
        <p14:creationId xmlns:p14="http://schemas.microsoft.com/office/powerpoint/2010/main" val="23471548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233214" y="1800942"/>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753" y="2393233"/>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2410519" y="-338915"/>
            <a:ext cx="7739949" cy="1121034"/>
          </a:xfrm>
        </p:spPr>
        <p:txBody>
          <a:bodyPr>
            <a:normAutofit/>
          </a:bodyPr>
          <a:lstStyle/>
          <a:p>
            <a:r>
              <a:rPr lang="en-US" sz="3200" b="1" dirty="0">
                <a:solidFill>
                  <a:srgbClr val="FF0000"/>
                </a:solidFill>
              </a:rPr>
              <a:t>Physical-Bound</a:t>
            </a:r>
            <a:r>
              <a:rPr lang="en-US" sz="3200" b="1" dirty="0"/>
              <a:t> SCADA Host Execution</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104786" y="1896083"/>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802848" y="1850733"/>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34582" y="494622"/>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930" y="718514"/>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5440" y="687774"/>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1297766" y="746712"/>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93299" y="1628699"/>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0" y="2730288"/>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698" y="2236964"/>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7146" y="1632556"/>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0556" y="1960898"/>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74025" y="2098114"/>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96244" y="1879773"/>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420115" y="2098114"/>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420115" y="2576725"/>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19797" y="2124826"/>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18"/>
          <a:srcRect l="9029" r="8437"/>
          <a:stretch/>
        </p:blipFill>
        <p:spPr>
          <a:xfrm>
            <a:off x="3109611" y="1283762"/>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19"/>
          <a:stretch>
            <a:fillRect/>
          </a:stretch>
        </p:blipFill>
        <p:spPr>
          <a:xfrm>
            <a:off x="9955277" y="727666"/>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67640" y="991646"/>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0"/>
          <a:srcRect l="5072" t="4220" r="5451" b="4430"/>
          <a:stretch/>
        </p:blipFill>
        <p:spPr>
          <a:xfrm>
            <a:off x="8544145" y="1612941"/>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11260" y="1303176"/>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32876" y="2351728"/>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911626" y="2293119"/>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54827" y="1428316"/>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5"/>
          <a:srcRect r="70350" b="75879"/>
          <a:stretch/>
        </p:blipFill>
        <p:spPr>
          <a:xfrm>
            <a:off x="5265785" y="1794080"/>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113" t="38052" r="36036" b="28786"/>
          <a:stretch/>
        </p:blipFill>
        <p:spPr bwMode="auto">
          <a:xfrm>
            <a:off x="2962241" y="2667846"/>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95122" y="987184"/>
            <a:ext cx="5309183" cy="248822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12273" y="2038209"/>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670311" y="2039110"/>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939338" y="2141147"/>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83582" y="2269923"/>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435225" y="1428316"/>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605743" y="1600304"/>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50588" y="2356158"/>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97632" y="2185055"/>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41602" y="2176359"/>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52159" y="1576707"/>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56958" y="1311748"/>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731401" y="1587150"/>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634091" y="2817358"/>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9168404" y="2968166"/>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33">
            <a:extLst>
              <a:ext uri="{28A0092B-C50C-407E-A947-70E740481C1C}">
                <a14:useLocalDpi xmlns:a14="http://schemas.microsoft.com/office/drawing/2010/main" val="0"/>
              </a:ext>
            </a:extLst>
          </a:blip>
          <a:srcRect r="60281" b="52124"/>
          <a:stretch/>
        </p:blipFill>
        <p:spPr>
          <a:xfrm>
            <a:off x="221174" y="3993216"/>
            <a:ext cx="3301841" cy="2244803"/>
          </a:xfrm>
          <a:prstGeom prst="rect">
            <a:avLst/>
          </a:prstGeom>
        </p:spPr>
      </p:pic>
      <p:cxnSp>
        <p:nvCxnSpPr>
          <p:cNvPr id="9" name="Straight Arrow Connector 8">
            <a:extLst>
              <a:ext uri="{FF2B5EF4-FFF2-40B4-BE49-F238E27FC236}">
                <a16:creationId xmlns:a16="http://schemas.microsoft.com/office/drawing/2014/main" id="{46A33B05-E05E-2FCF-5C96-0A7EC5C39F2A}"/>
              </a:ext>
            </a:extLst>
          </p:cNvPr>
          <p:cNvCxnSpPr>
            <a:cxnSpLocks/>
          </p:cNvCxnSpPr>
          <p:nvPr/>
        </p:nvCxnSpPr>
        <p:spPr>
          <a:xfrm flipH="1">
            <a:off x="3011931" y="2477785"/>
            <a:ext cx="2571503" cy="1439903"/>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imeline&#10;&#10;Description automatically generated">
            <a:extLst>
              <a:ext uri="{FF2B5EF4-FFF2-40B4-BE49-F238E27FC236}">
                <a16:creationId xmlns:a16="http://schemas.microsoft.com/office/drawing/2014/main" id="{4783E14F-BCCE-639F-55B2-C315CA9ED5BB}"/>
              </a:ext>
            </a:extLst>
          </p:cNvPr>
          <p:cNvPicPr>
            <a:picLocks noChangeAspect="1"/>
          </p:cNvPicPr>
          <p:nvPr/>
        </p:nvPicPr>
        <p:blipFill rotWithShape="1">
          <a:blip r:embed="rId34">
            <a:extLst>
              <a:ext uri="{28A0092B-C50C-407E-A947-70E740481C1C}">
                <a14:useLocalDpi xmlns:a14="http://schemas.microsoft.com/office/drawing/2010/main" val="0"/>
              </a:ext>
            </a:extLst>
          </a:blip>
          <a:srcRect l="10990" t="37434" r="75110" b="30820"/>
          <a:stretch/>
        </p:blipFill>
        <p:spPr>
          <a:xfrm>
            <a:off x="4223661" y="4102354"/>
            <a:ext cx="1808064" cy="2309239"/>
          </a:xfrm>
          <a:prstGeom prst="rect">
            <a:avLst/>
          </a:prstGeom>
        </p:spPr>
      </p:pic>
      <p:cxnSp>
        <p:nvCxnSpPr>
          <p:cNvPr id="8" name="Straight Connector 7">
            <a:extLst>
              <a:ext uri="{FF2B5EF4-FFF2-40B4-BE49-F238E27FC236}">
                <a16:creationId xmlns:a16="http://schemas.microsoft.com/office/drawing/2014/main" id="{36DE863A-4F91-4D6C-729E-79BF0A9A6BC0}"/>
              </a:ext>
            </a:extLst>
          </p:cNvPr>
          <p:cNvCxnSpPr>
            <a:cxnSpLocks/>
          </p:cNvCxnSpPr>
          <p:nvPr/>
        </p:nvCxnSpPr>
        <p:spPr>
          <a:xfrm flipV="1">
            <a:off x="3523015" y="4120241"/>
            <a:ext cx="773509" cy="1781456"/>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92E0AD-8EF2-9F85-DBAD-2791F69C8F0B}"/>
              </a:ext>
            </a:extLst>
          </p:cNvPr>
          <p:cNvCxnSpPr>
            <a:cxnSpLocks/>
          </p:cNvCxnSpPr>
          <p:nvPr/>
        </p:nvCxnSpPr>
        <p:spPr>
          <a:xfrm>
            <a:off x="3516308" y="5943631"/>
            <a:ext cx="780216" cy="455324"/>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imeline&#10;&#10;Description automatically generated">
            <a:extLst>
              <a:ext uri="{FF2B5EF4-FFF2-40B4-BE49-F238E27FC236}">
                <a16:creationId xmlns:a16="http://schemas.microsoft.com/office/drawing/2014/main" id="{4E97E738-CBB7-2701-7722-4F9CD6B47519}"/>
              </a:ext>
            </a:extLst>
          </p:cNvPr>
          <p:cNvPicPr>
            <a:picLocks noChangeAspect="1"/>
          </p:cNvPicPr>
          <p:nvPr/>
        </p:nvPicPr>
        <p:blipFill rotWithShape="1">
          <a:blip r:embed="rId34">
            <a:extLst>
              <a:ext uri="{28A0092B-C50C-407E-A947-70E740481C1C}">
                <a14:useLocalDpi xmlns:a14="http://schemas.microsoft.com/office/drawing/2010/main" val="0"/>
              </a:ext>
            </a:extLst>
          </a:blip>
          <a:srcRect l="33262" t="37434" r="49387" b="30820"/>
          <a:stretch/>
        </p:blipFill>
        <p:spPr>
          <a:xfrm>
            <a:off x="6031725" y="4102354"/>
            <a:ext cx="2256832" cy="2309239"/>
          </a:xfrm>
          <a:prstGeom prst="rect">
            <a:avLst/>
          </a:prstGeom>
        </p:spPr>
      </p:pic>
      <p:sp>
        <p:nvSpPr>
          <p:cNvPr id="24" name="TextBox 23">
            <a:extLst>
              <a:ext uri="{FF2B5EF4-FFF2-40B4-BE49-F238E27FC236}">
                <a16:creationId xmlns:a16="http://schemas.microsoft.com/office/drawing/2014/main" id="{05151D4D-658E-9E8C-5273-0B20EF024859}"/>
              </a:ext>
            </a:extLst>
          </p:cNvPr>
          <p:cNvSpPr txBox="1"/>
          <p:nvPr/>
        </p:nvSpPr>
        <p:spPr>
          <a:xfrm>
            <a:off x="2094167" y="4882682"/>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6" name="TextBox 25">
            <a:extLst>
              <a:ext uri="{FF2B5EF4-FFF2-40B4-BE49-F238E27FC236}">
                <a16:creationId xmlns:a16="http://schemas.microsoft.com/office/drawing/2014/main" id="{1FCAEC19-FCB6-46C3-A7B5-10E995591BEC}"/>
              </a:ext>
            </a:extLst>
          </p:cNvPr>
          <p:cNvSpPr txBox="1"/>
          <p:nvPr/>
        </p:nvSpPr>
        <p:spPr>
          <a:xfrm>
            <a:off x="2092933" y="5021181"/>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7" name="TextBox 26">
            <a:extLst>
              <a:ext uri="{FF2B5EF4-FFF2-40B4-BE49-F238E27FC236}">
                <a16:creationId xmlns:a16="http://schemas.microsoft.com/office/drawing/2014/main" id="{CFC72E0A-1B0B-B4C1-4DA5-940635B05C83}"/>
              </a:ext>
            </a:extLst>
          </p:cNvPr>
          <p:cNvSpPr txBox="1"/>
          <p:nvPr/>
        </p:nvSpPr>
        <p:spPr>
          <a:xfrm>
            <a:off x="2092933" y="5163974"/>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8" name="TextBox 27">
            <a:extLst>
              <a:ext uri="{FF2B5EF4-FFF2-40B4-BE49-F238E27FC236}">
                <a16:creationId xmlns:a16="http://schemas.microsoft.com/office/drawing/2014/main" id="{3AB63130-216D-35D5-DD2D-0C093794E2A4}"/>
              </a:ext>
            </a:extLst>
          </p:cNvPr>
          <p:cNvSpPr txBox="1"/>
          <p:nvPr/>
        </p:nvSpPr>
        <p:spPr>
          <a:xfrm>
            <a:off x="2092933" y="5298179"/>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9" name="TextBox 28">
            <a:extLst>
              <a:ext uri="{FF2B5EF4-FFF2-40B4-BE49-F238E27FC236}">
                <a16:creationId xmlns:a16="http://schemas.microsoft.com/office/drawing/2014/main" id="{B0F9B74F-7FBD-B1A6-82A2-66A8AD093A3F}"/>
              </a:ext>
            </a:extLst>
          </p:cNvPr>
          <p:cNvSpPr txBox="1"/>
          <p:nvPr/>
        </p:nvSpPr>
        <p:spPr>
          <a:xfrm>
            <a:off x="2080851" y="5707271"/>
            <a:ext cx="742689"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Write</a:t>
            </a:r>
          </a:p>
        </p:txBody>
      </p:sp>
      <p:sp>
        <p:nvSpPr>
          <p:cNvPr id="3" name="Title 1">
            <a:extLst>
              <a:ext uri="{FF2B5EF4-FFF2-40B4-BE49-F238E27FC236}">
                <a16:creationId xmlns:a16="http://schemas.microsoft.com/office/drawing/2014/main" id="{6201F0B7-C965-19ED-7465-F07FBB8E51C7}"/>
              </a:ext>
            </a:extLst>
          </p:cNvPr>
          <p:cNvSpPr txBox="1">
            <a:spLocks/>
          </p:cNvSpPr>
          <p:nvPr/>
        </p:nvSpPr>
        <p:spPr>
          <a:xfrm>
            <a:off x="8423389" y="3719031"/>
            <a:ext cx="3619649" cy="2019957"/>
          </a:xfrm>
          <a:prstGeom prst="rect">
            <a:avLst/>
          </a:prstGeom>
          <a:ln>
            <a:solidFill>
              <a:srgbClr val="00B05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u="sng" dirty="0">
                <a:latin typeface="+mn-lt"/>
              </a:rPr>
              <a:t>Key point:</a:t>
            </a:r>
            <a:r>
              <a:rPr lang="en-US" sz="1600" b="1" dirty="0">
                <a:latin typeface="+mn-lt"/>
              </a:rPr>
              <a:t> </a:t>
            </a:r>
            <a:r>
              <a:rPr lang="en-US" sz="1600" dirty="0">
                <a:latin typeface="+mn-lt"/>
              </a:rPr>
              <a:t>We analyze what system activity (execution) led to the control commands</a:t>
            </a:r>
          </a:p>
          <a:p>
            <a:pPr marL="285750" indent="-285750">
              <a:buFont typeface="Arial" panose="020B0604020202020204" pitchFamily="34" charset="0"/>
              <a:buChar char="•"/>
            </a:pPr>
            <a:r>
              <a:rPr lang="en-US" sz="1600" dirty="0">
                <a:solidFill>
                  <a:srgbClr val="0070C0"/>
                </a:solidFill>
              </a:rPr>
              <a:t>If control commands are generated via attacker’s injected code, it will be anomalous to the legitimate semantics used to generate the commands</a:t>
            </a:r>
          </a:p>
        </p:txBody>
      </p:sp>
    </p:spTree>
    <p:extLst>
      <p:ext uri="{BB962C8B-B14F-4D97-AF65-F5344CB8AC3E}">
        <p14:creationId xmlns:p14="http://schemas.microsoft.com/office/powerpoint/2010/main" val="513595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914" y="2027441"/>
            <a:ext cx="969432" cy="837798"/>
          </a:xfrm>
          <a:prstGeom prst="rect">
            <a:avLst/>
          </a:prstGeom>
        </p:spPr>
      </p:pic>
      <p:sp>
        <p:nvSpPr>
          <p:cNvPr id="83" name="TextBox 82">
            <a:extLst>
              <a:ext uri="{FF2B5EF4-FFF2-40B4-BE49-F238E27FC236}">
                <a16:creationId xmlns:a16="http://schemas.microsoft.com/office/drawing/2014/main" id="{38AB3CFB-997F-613C-35E0-21CCC7107AEF}"/>
              </a:ext>
            </a:extLst>
          </p:cNvPr>
          <p:cNvSpPr txBox="1"/>
          <p:nvPr/>
        </p:nvSpPr>
        <p:spPr>
          <a:xfrm>
            <a:off x="2670947" y="1530291"/>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3369009" y="1484941"/>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3"/>
          <a:srcRect l="5072" t="4220" r="5451" b="4430"/>
          <a:stretch/>
        </p:blipFill>
        <p:spPr>
          <a:xfrm>
            <a:off x="4110306" y="1247149"/>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421" y="937384"/>
            <a:ext cx="1959874" cy="1959874"/>
          </a:xfrm>
          <a:prstGeom prst="rect">
            <a:avLst/>
          </a:prstGeom>
        </p:spPr>
      </p:pic>
      <p:sp>
        <p:nvSpPr>
          <p:cNvPr id="80" name="TextBox 79">
            <a:extLst>
              <a:ext uri="{FF2B5EF4-FFF2-40B4-BE49-F238E27FC236}">
                <a16:creationId xmlns:a16="http://schemas.microsoft.com/office/drawing/2014/main" id="{FC47396E-F6CD-38D1-67B8-6E6F4C879F94}"/>
              </a:ext>
            </a:extLst>
          </p:cNvPr>
          <p:cNvSpPr txBox="1"/>
          <p:nvPr/>
        </p:nvSpPr>
        <p:spPr>
          <a:xfrm>
            <a:off x="820988" y="1062524"/>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6"/>
          <a:srcRect r="70350" b="75879"/>
          <a:stretch/>
        </p:blipFill>
        <p:spPr>
          <a:xfrm>
            <a:off x="831946" y="1428288"/>
            <a:ext cx="1014709" cy="219146"/>
          </a:xfrm>
          <a:prstGeom prst="rect">
            <a:avLst/>
          </a:prstGeom>
        </p:spPr>
      </p:pic>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8434" y="1672417"/>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6472" y="1673318"/>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2505499" y="1775355"/>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3793" y="1819263"/>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07763" y="1810567"/>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3318320" y="1210915"/>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3323119" y="945956"/>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3297562" y="1221358"/>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1200252" y="2451566"/>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4734565" y="2602374"/>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13">
            <a:extLst>
              <a:ext uri="{28A0092B-C50C-407E-A947-70E740481C1C}">
                <a14:useLocalDpi xmlns:a14="http://schemas.microsoft.com/office/drawing/2010/main" val="0"/>
              </a:ext>
            </a:extLst>
          </a:blip>
          <a:srcRect r="60281" b="52124"/>
          <a:stretch/>
        </p:blipFill>
        <p:spPr>
          <a:xfrm>
            <a:off x="90261" y="3174542"/>
            <a:ext cx="2766097" cy="1880570"/>
          </a:xfrm>
          <a:prstGeom prst="rect">
            <a:avLst/>
          </a:prstGeom>
        </p:spPr>
      </p:pic>
      <p:cxnSp>
        <p:nvCxnSpPr>
          <p:cNvPr id="9" name="Straight Arrow Connector 8">
            <a:extLst>
              <a:ext uri="{FF2B5EF4-FFF2-40B4-BE49-F238E27FC236}">
                <a16:creationId xmlns:a16="http://schemas.microsoft.com/office/drawing/2014/main" id="{46A33B05-E05E-2FCF-5C96-0A7EC5C39F2A}"/>
              </a:ext>
            </a:extLst>
          </p:cNvPr>
          <p:cNvCxnSpPr>
            <a:cxnSpLocks/>
            <a:stCxn id="110" idx="2"/>
          </p:cNvCxnSpPr>
          <p:nvPr/>
        </p:nvCxnSpPr>
        <p:spPr>
          <a:xfrm flipH="1">
            <a:off x="1161393" y="2074811"/>
            <a:ext cx="178492" cy="1112338"/>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imeline&#10;&#10;Description automatically generated">
            <a:extLst>
              <a:ext uri="{FF2B5EF4-FFF2-40B4-BE49-F238E27FC236}">
                <a16:creationId xmlns:a16="http://schemas.microsoft.com/office/drawing/2014/main" id="{4783E14F-BCCE-639F-55B2-C315CA9ED5BB}"/>
              </a:ext>
            </a:extLst>
          </p:cNvPr>
          <p:cNvPicPr>
            <a:picLocks noChangeAspect="1"/>
          </p:cNvPicPr>
          <p:nvPr/>
        </p:nvPicPr>
        <p:blipFill rotWithShape="1">
          <a:blip r:embed="rId14">
            <a:extLst>
              <a:ext uri="{28A0092B-C50C-407E-A947-70E740481C1C}">
                <a14:useLocalDpi xmlns:a14="http://schemas.microsoft.com/office/drawing/2010/main" val="0"/>
              </a:ext>
            </a:extLst>
          </a:blip>
          <a:srcRect l="10990" t="37434" r="75110" b="30820"/>
          <a:stretch/>
        </p:blipFill>
        <p:spPr>
          <a:xfrm>
            <a:off x="3139108" y="3473482"/>
            <a:ext cx="1394528" cy="1781076"/>
          </a:xfrm>
          <a:prstGeom prst="rect">
            <a:avLst/>
          </a:prstGeom>
        </p:spPr>
      </p:pic>
      <p:cxnSp>
        <p:nvCxnSpPr>
          <p:cNvPr id="8" name="Straight Connector 7">
            <a:extLst>
              <a:ext uri="{FF2B5EF4-FFF2-40B4-BE49-F238E27FC236}">
                <a16:creationId xmlns:a16="http://schemas.microsoft.com/office/drawing/2014/main" id="{36DE863A-4F91-4D6C-729E-79BF0A9A6BC0}"/>
              </a:ext>
            </a:extLst>
          </p:cNvPr>
          <p:cNvCxnSpPr>
            <a:cxnSpLocks/>
          </p:cNvCxnSpPr>
          <p:nvPr/>
        </p:nvCxnSpPr>
        <p:spPr>
          <a:xfrm flipV="1">
            <a:off x="2860935" y="3494848"/>
            <a:ext cx="324909" cy="1321132"/>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92E0AD-8EF2-9F85-DBAD-2791F69C8F0B}"/>
              </a:ext>
            </a:extLst>
          </p:cNvPr>
          <p:cNvCxnSpPr>
            <a:cxnSpLocks/>
          </p:cNvCxnSpPr>
          <p:nvPr/>
        </p:nvCxnSpPr>
        <p:spPr>
          <a:xfrm>
            <a:off x="2843807" y="4824494"/>
            <a:ext cx="410381" cy="449993"/>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imeline&#10;&#10;Description automatically generated">
            <a:extLst>
              <a:ext uri="{FF2B5EF4-FFF2-40B4-BE49-F238E27FC236}">
                <a16:creationId xmlns:a16="http://schemas.microsoft.com/office/drawing/2014/main" id="{4E97E738-CBB7-2701-7722-4F9CD6B47519}"/>
              </a:ext>
            </a:extLst>
          </p:cNvPr>
          <p:cNvPicPr>
            <a:picLocks noChangeAspect="1"/>
          </p:cNvPicPr>
          <p:nvPr/>
        </p:nvPicPr>
        <p:blipFill rotWithShape="1">
          <a:blip r:embed="rId14">
            <a:extLst>
              <a:ext uri="{28A0092B-C50C-407E-A947-70E740481C1C}">
                <a14:useLocalDpi xmlns:a14="http://schemas.microsoft.com/office/drawing/2010/main" val="0"/>
              </a:ext>
            </a:extLst>
          </a:blip>
          <a:srcRect l="33262" t="37434" r="49387" b="30820"/>
          <a:stretch/>
        </p:blipFill>
        <p:spPr>
          <a:xfrm>
            <a:off x="4533636" y="3473482"/>
            <a:ext cx="1740655" cy="1781076"/>
          </a:xfrm>
          <a:prstGeom prst="rect">
            <a:avLst/>
          </a:prstGeom>
        </p:spPr>
      </p:pic>
      <p:sp>
        <p:nvSpPr>
          <p:cNvPr id="24" name="TextBox 23">
            <a:extLst>
              <a:ext uri="{FF2B5EF4-FFF2-40B4-BE49-F238E27FC236}">
                <a16:creationId xmlns:a16="http://schemas.microsoft.com/office/drawing/2014/main" id="{05151D4D-658E-9E8C-5273-0B20EF024859}"/>
              </a:ext>
            </a:extLst>
          </p:cNvPr>
          <p:cNvSpPr txBox="1"/>
          <p:nvPr/>
        </p:nvSpPr>
        <p:spPr>
          <a:xfrm>
            <a:off x="1710197" y="3784461"/>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6" name="TextBox 25">
            <a:extLst>
              <a:ext uri="{FF2B5EF4-FFF2-40B4-BE49-F238E27FC236}">
                <a16:creationId xmlns:a16="http://schemas.microsoft.com/office/drawing/2014/main" id="{1FCAEC19-FCB6-46C3-A7B5-10E995591BEC}"/>
              </a:ext>
            </a:extLst>
          </p:cNvPr>
          <p:cNvSpPr txBox="1"/>
          <p:nvPr/>
        </p:nvSpPr>
        <p:spPr>
          <a:xfrm>
            <a:off x="1708963" y="3922960"/>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7" name="TextBox 26">
            <a:extLst>
              <a:ext uri="{FF2B5EF4-FFF2-40B4-BE49-F238E27FC236}">
                <a16:creationId xmlns:a16="http://schemas.microsoft.com/office/drawing/2014/main" id="{CFC72E0A-1B0B-B4C1-4DA5-940635B05C83}"/>
              </a:ext>
            </a:extLst>
          </p:cNvPr>
          <p:cNvSpPr txBox="1"/>
          <p:nvPr/>
        </p:nvSpPr>
        <p:spPr>
          <a:xfrm>
            <a:off x="1717826" y="4501328"/>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8" name="TextBox 27">
            <a:extLst>
              <a:ext uri="{FF2B5EF4-FFF2-40B4-BE49-F238E27FC236}">
                <a16:creationId xmlns:a16="http://schemas.microsoft.com/office/drawing/2014/main" id="{3AB63130-216D-35D5-DD2D-0C093794E2A4}"/>
              </a:ext>
            </a:extLst>
          </p:cNvPr>
          <p:cNvSpPr txBox="1"/>
          <p:nvPr/>
        </p:nvSpPr>
        <p:spPr>
          <a:xfrm>
            <a:off x="1708963" y="4199958"/>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9" name="TextBox 28">
            <a:extLst>
              <a:ext uri="{FF2B5EF4-FFF2-40B4-BE49-F238E27FC236}">
                <a16:creationId xmlns:a16="http://schemas.microsoft.com/office/drawing/2014/main" id="{B0F9B74F-7FBD-B1A6-82A2-66A8AD093A3F}"/>
              </a:ext>
            </a:extLst>
          </p:cNvPr>
          <p:cNvSpPr txBox="1"/>
          <p:nvPr/>
        </p:nvSpPr>
        <p:spPr>
          <a:xfrm>
            <a:off x="1696881" y="4609050"/>
            <a:ext cx="906419"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Write</a:t>
            </a:r>
          </a:p>
        </p:txBody>
      </p:sp>
      <p:sp>
        <p:nvSpPr>
          <p:cNvPr id="30" name="Title 2">
            <a:extLst>
              <a:ext uri="{FF2B5EF4-FFF2-40B4-BE49-F238E27FC236}">
                <a16:creationId xmlns:a16="http://schemas.microsoft.com/office/drawing/2014/main" id="{5703F2C5-0B4F-5555-DDE3-3114CC9164F6}"/>
              </a:ext>
            </a:extLst>
          </p:cNvPr>
          <p:cNvSpPr txBox="1">
            <a:spLocks/>
          </p:cNvSpPr>
          <p:nvPr/>
        </p:nvSpPr>
        <p:spPr>
          <a:xfrm>
            <a:off x="505139" y="-33014"/>
            <a:ext cx="9276020" cy="8443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dirty="0">
                <a:solidFill>
                  <a:srgbClr val="2C393E"/>
                </a:solidFill>
                <a:latin typeface="+mn-lt"/>
              </a:rPr>
              <a:t>Statistical Analysis of Physical-bound Host Execution</a:t>
            </a:r>
          </a:p>
        </p:txBody>
      </p:sp>
      <p:sp>
        <p:nvSpPr>
          <p:cNvPr id="17" name="Title 2">
            <a:extLst>
              <a:ext uri="{FF2B5EF4-FFF2-40B4-BE49-F238E27FC236}">
                <a16:creationId xmlns:a16="http://schemas.microsoft.com/office/drawing/2014/main" id="{545443C1-83A8-83B5-A132-800EB6782419}"/>
              </a:ext>
            </a:extLst>
          </p:cNvPr>
          <p:cNvSpPr txBox="1">
            <a:spLocks/>
          </p:cNvSpPr>
          <p:nvPr/>
        </p:nvSpPr>
        <p:spPr>
          <a:xfrm>
            <a:off x="6152006" y="946915"/>
            <a:ext cx="5613991" cy="5761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2C393E"/>
                </a:solidFill>
                <a:latin typeface="+mn-lt"/>
              </a:rPr>
              <a:t>Frequency and Temporal Dependencies</a:t>
            </a:r>
          </a:p>
        </p:txBody>
      </p:sp>
      <p:sp>
        <p:nvSpPr>
          <p:cNvPr id="19" name="Title 2">
            <a:extLst>
              <a:ext uri="{FF2B5EF4-FFF2-40B4-BE49-F238E27FC236}">
                <a16:creationId xmlns:a16="http://schemas.microsoft.com/office/drawing/2014/main" id="{68B8EA03-FFE3-A8DC-4958-184A94A91D6E}"/>
              </a:ext>
            </a:extLst>
          </p:cNvPr>
          <p:cNvSpPr txBox="1">
            <a:spLocks/>
          </p:cNvSpPr>
          <p:nvPr/>
        </p:nvSpPr>
        <p:spPr>
          <a:xfrm>
            <a:off x="6778933" y="1374731"/>
            <a:ext cx="3249032"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Control Command Dependency</a:t>
            </a:r>
          </a:p>
        </p:txBody>
      </p:sp>
      <p:pic>
        <p:nvPicPr>
          <p:cNvPr id="20" name="Picture 19">
            <a:extLst>
              <a:ext uri="{FF2B5EF4-FFF2-40B4-BE49-F238E27FC236}">
                <a16:creationId xmlns:a16="http://schemas.microsoft.com/office/drawing/2014/main" id="{FD055B28-9C98-1FDD-E411-81884FD471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68505" y="2245553"/>
            <a:ext cx="4696579" cy="233519"/>
          </a:xfrm>
          <a:prstGeom prst="rect">
            <a:avLst/>
          </a:prstGeom>
        </p:spPr>
      </p:pic>
      <p:pic>
        <p:nvPicPr>
          <p:cNvPr id="21" name="Picture 20">
            <a:extLst>
              <a:ext uri="{FF2B5EF4-FFF2-40B4-BE49-F238E27FC236}">
                <a16:creationId xmlns:a16="http://schemas.microsoft.com/office/drawing/2014/main" id="{5AAB4688-51E9-D614-9D2A-B9AA16620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17866" y="1888360"/>
            <a:ext cx="4370455" cy="233519"/>
          </a:xfrm>
          <a:prstGeom prst="rect">
            <a:avLst/>
          </a:prstGeom>
        </p:spPr>
      </p:pic>
      <p:pic>
        <p:nvPicPr>
          <p:cNvPr id="41" name="Picture 40">
            <a:extLst>
              <a:ext uri="{FF2B5EF4-FFF2-40B4-BE49-F238E27FC236}">
                <a16:creationId xmlns:a16="http://schemas.microsoft.com/office/drawing/2014/main" id="{643A48F5-C314-7C3A-71BB-730D24D9DEF2}"/>
              </a:ext>
            </a:extLst>
          </p:cNvPr>
          <p:cNvPicPr>
            <a:picLocks noChangeAspect="1"/>
          </p:cNvPicPr>
          <p:nvPr/>
        </p:nvPicPr>
        <p:blipFill rotWithShape="1">
          <a:blip r:embed="rId17">
            <a:extLst>
              <a:ext uri="{28A0092B-C50C-407E-A947-70E740481C1C}">
                <a14:useLocalDpi xmlns:a14="http://schemas.microsoft.com/office/drawing/2010/main" val="0"/>
              </a:ext>
            </a:extLst>
          </a:blip>
          <a:srcRect t="-1" r="19518" b="3687"/>
          <a:stretch/>
        </p:blipFill>
        <p:spPr>
          <a:xfrm>
            <a:off x="6972437" y="4518038"/>
            <a:ext cx="3813402" cy="227085"/>
          </a:xfrm>
          <a:prstGeom prst="rect">
            <a:avLst/>
          </a:prstGeom>
        </p:spPr>
      </p:pic>
      <p:pic>
        <p:nvPicPr>
          <p:cNvPr id="42" name="Picture 41">
            <a:extLst>
              <a:ext uri="{FF2B5EF4-FFF2-40B4-BE49-F238E27FC236}">
                <a16:creationId xmlns:a16="http://schemas.microsoft.com/office/drawing/2014/main" id="{3B528707-EFAC-2741-1298-375B2764B875}"/>
              </a:ext>
            </a:extLst>
          </p:cNvPr>
          <p:cNvPicPr>
            <a:picLocks noChangeAspect="1"/>
          </p:cNvPicPr>
          <p:nvPr/>
        </p:nvPicPr>
        <p:blipFill rotWithShape="1">
          <a:blip r:embed="rId18">
            <a:extLst>
              <a:ext uri="{28A0092B-C50C-407E-A947-70E740481C1C}">
                <a14:useLocalDpi xmlns:a14="http://schemas.microsoft.com/office/drawing/2010/main" val="0"/>
              </a:ext>
            </a:extLst>
          </a:blip>
          <a:srcRect t="-1" r="6533" b="-8127"/>
          <a:stretch/>
        </p:blipFill>
        <p:spPr>
          <a:xfrm>
            <a:off x="6925179" y="3124215"/>
            <a:ext cx="4840819" cy="212463"/>
          </a:xfrm>
          <a:prstGeom prst="rect">
            <a:avLst/>
          </a:prstGeom>
        </p:spPr>
      </p:pic>
      <p:pic>
        <p:nvPicPr>
          <p:cNvPr id="43" name="Picture 42">
            <a:extLst>
              <a:ext uri="{FF2B5EF4-FFF2-40B4-BE49-F238E27FC236}">
                <a16:creationId xmlns:a16="http://schemas.microsoft.com/office/drawing/2014/main" id="{9209F2CF-FE00-86B7-CCF5-A7B49157959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89351" y="5751851"/>
            <a:ext cx="2483416" cy="247845"/>
          </a:xfrm>
          <a:prstGeom prst="rect">
            <a:avLst/>
          </a:prstGeom>
        </p:spPr>
      </p:pic>
      <p:pic>
        <p:nvPicPr>
          <p:cNvPr id="55" name="Picture 54" descr="Text&#10;&#10;Description automatically generated with medium confidence">
            <a:extLst>
              <a:ext uri="{FF2B5EF4-FFF2-40B4-BE49-F238E27FC236}">
                <a16:creationId xmlns:a16="http://schemas.microsoft.com/office/drawing/2014/main" id="{1FC618A8-40B1-06C1-0E3C-17FDDDDBB37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00565" y="3494848"/>
            <a:ext cx="3335240" cy="502600"/>
          </a:xfrm>
          <a:prstGeom prst="rect">
            <a:avLst/>
          </a:prstGeom>
        </p:spPr>
      </p:pic>
      <p:pic>
        <p:nvPicPr>
          <p:cNvPr id="57" name="Picture 56" descr="Text&#10;&#10;Description automatically generated">
            <a:extLst>
              <a:ext uri="{FF2B5EF4-FFF2-40B4-BE49-F238E27FC236}">
                <a16:creationId xmlns:a16="http://schemas.microsoft.com/office/drawing/2014/main" id="{F84F2058-9801-52FB-77E8-A6D9CEB5092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89351" y="4794134"/>
            <a:ext cx="2606895" cy="500015"/>
          </a:xfrm>
          <a:prstGeom prst="rect">
            <a:avLst/>
          </a:prstGeom>
        </p:spPr>
      </p:pic>
      <p:pic>
        <p:nvPicPr>
          <p:cNvPr id="58" name="Picture 57" descr="A picture containing text&#10;&#10;Description automatically generated">
            <a:extLst>
              <a:ext uri="{FF2B5EF4-FFF2-40B4-BE49-F238E27FC236}">
                <a16:creationId xmlns:a16="http://schemas.microsoft.com/office/drawing/2014/main" id="{DC2E0711-A7A2-4389-3585-FA14883AE55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89351" y="6047981"/>
            <a:ext cx="2211186" cy="550340"/>
          </a:xfrm>
          <a:prstGeom prst="rect">
            <a:avLst/>
          </a:prstGeom>
        </p:spPr>
      </p:pic>
      <p:sp>
        <p:nvSpPr>
          <p:cNvPr id="60" name="Title 2">
            <a:extLst>
              <a:ext uri="{FF2B5EF4-FFF2-40B4-BE49-F238E27FC236}">
                <a16:creationId xmlns:a16="http://schemas.microsoft.com/office/drawing/2014/main" id="{34B82190-4B83-F3C1-242D-6404E5B71AE9}"/>
              </a:ext>
            </a:extLst>
          </p:cNvPr>
          <p:cNvSpPr txBox="1">
            <a:spLocks/>
          </p:cNvSpPr>
          <p:nvPr/>
        </p:nvSpPr>
        <p:spPr>
          <a:xfrm>
            <a:off x="6778933" y="2528084"/>
            <a:ext cx="2180069"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Time-Interval</a:t>
            </a:r>
          </a:p>
        </p:txBody>
      </p:sp>
      <p:sp>
        <p:nvSpPr>
          <p:cNvPr id="61" name="Title 2">
            <a:extLst>
              <a:ext uri="{FF2B5EF4-FFF2-40B4-BE49-F238E27FC236}">
                <a16:creationId xmlns:a16="http://schemas.microsoft.com/office/drawing/2014/main" id="{9640D416-A856-2738-1207-8B8AB3F691DE}"/>
              </a:ext>
            </a:extLst>
          </p:cNvPr>
          <p:cNvSpPr txBox="1">
            <a:spLocks/>
          </p:cNvSpPr>
          <p:nvPr/>
        </p:nvSpPr>
        <p:spPr>
          <a:xfrm>
            <a:off x="6925179" y="4042622"/>
            <a:ext cx="3039152"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Burst-Interval</a:t>
            </a:r>
          </a:p>
        </p:txBody>
      </p:sp>
      <p:sp>
        <p:nvSpPr>
          <p:cNvPr id="62" name="Title 2">
            <a:extLst>
              <a:ext uri="{FF2B5EF4-FFF2-40B4-BE49-F238E27FC236}">
                <a16:creationId xmlns:a16="http://schemas.microsoft.com/office/drawing/2014/main" id="{E8435E5D-CE10-B500-1FF9-4CCDB5318298}"/>
              </a:ext>
            </a:extLst>
          </p:cNvPr>
          <p:cNvSpPr txBox="1">
            <a:spLocks/>
          </p:cNvSpPr>
          <p:nvPr/>
        </p:nvSpPr>
        <p:spPr>
          <a:xfrm>
            <a:off x="6925179" y="5254558"/>
            <a:ext cx="2211186"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Frequency</a:t>
            </a:r>
          </a:p>
        </p:txBody>
      </p:sp>
      <p:sp>
        <p:nvSpPr>
          <p:cNvPr id="63" name="Rectangle 62">
            <a:extLst>
              <a:ext uri="{FF2B5EF4-FFF2-40B4-BE49-F238E27FC236}">
                <a16:creationId xmlns:a16="http://schemas.microsoft.com/office/drawing/2014/main" id="{79965AAF-3E1E-5F6F-CD24-0D7DD2728EB4}"/>
              </a:ext>
            </a:extLst>
          </p:cNvPr>
          <p:cNvSpPr/>
          <p:nvPr/>
        </p:nvSpPr>
        <p:spPr bwMode="auto">
          <a:xfrm>
            <a:off x="6925179" y="3594998"/>
            <a:ext cx="1246728" cy="370171"/>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4" name="Rectangle 63">
            <a:extLst>
              <a:ext uri="{FF2B5EF4-FFF2-40B4-BE49-F238E27FC236}">
                <a16:creationId xmlns:a16="http://schemas.microsoft.com/office/drawing/2014/main" id="{D0FDD57E-AF3E-97A9-5095-946211E9D924}"/>
              </a:ext>
            </a:extLst>
          </p:cNvPr>
          <p:cNvSpPr/>
          <p:nvPr/>
        </p:nvSpPr>
        <p:spPr bwMode="auto">
          <a:xfrm>
            <a:off x="6989351" y="4911113"/>
            <a:ext cx="639327" cy="333415"/>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5" name="Rectangle 64">
            <a:extLst>
              <a:ext uri="{FF2B5EF4-FFF2-40B4-BE49-F238E27FC236}">
                <a16:creationId xmlns:a16="http://schemas.microsoft.com/office/drawing/2014/main" id="{FD238562-6F62-3472-1FAA-80757C7E9B7B}"/>
              </a:ext>
            </a:extLst>
          </p:cNvPr>
          <p:cNvSpPr/>
          <p:nvPr/>
        </p:nvSpPr>
        <p:spPr bwMode="auto">
          <a:xfrm>
            <a:off x="6968084" y="6189353"/>
            <a:ext cx="788183" cy="266508"/>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pic>
        <p:nvPicPr>
          <p:cNvPr id="66" name="Graphic 65" descr="Badge with solid fill">
            <a:extLst>
              <a:ext uri="{FF2B5EF4-FFF2-40B4-BE49-F238E27FC236}">
                <a16:creationId xmlns:a16="http://schemas.microsoft.com/office/drawing/2014/main" id="{FD1EBEAD-1620-5328-CF4A-D6E3416F06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50753" y="4162436"/>
            <a:ext cx="334226" cy="334226"/>
          </a:xfrm>
          <a:prstGeom prst="rect">
            <a:avLst/>
          </a:prstGeom>
        </p:spPr>
      </p:pic>
      <p:pic>
        <p:nvPicPr>
          <p:cNvPr id="67" name="Graphic 66" descr="Badge 3 with solid fill">
            <a:extLst>
              <a:ext uri="{FF2B5EF4-FFF2-40B4-BE49-F238E27FC236}">
                <a16:creationId xmlns:a16="http://schemas.microsoft.com/office/drawing/2014/main" id="{42F02746-C24D-F126-6696-F7DE0692112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681981" y="5354025"/>
            <a:ext cx="302998" cy="302998"/>
          </a:xfrm>
          <a:prstGeom prst="rect">
            <a:avLst/>
          </a:prstGeom>
        </p:spPr>
      </p:pic>
      <p:pic>
        <p:nvPicPr>
          <p:cNvPr id="68" name="Graphic 67" descr="Badge 1 with solid fill">
            <a:extLst>
              <a:ext uri="{FF2B5EF4-FFF2-40B4-BE49-F238E27FC236}">
                <a16:creationId xmlns:a16="http://schemas.microsoft.com/office/drawing/2014/main" id="{30051011-4220-36E5-309C-D65C2162C88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551975" y="2639642"/>
            <a:ext cx="316530" cy="316530"/>
          </a:xfrm>
          <a:prstGeom prst="rect">
            <a:avLst/>
          </a:prstGeom>
        </p:spPr>
      </p:pic>
      <p:sp>
        <p:nvSpPr>
          <p:cNvPr id="2" name="Title 2">
            <a:extLst>
              <a:ext uri="{FF2B5EF4-FFF2-40B4-BE49-F238E27FC236}">
                <a16:creationId xmlns:a16="http://schemas.microsoft.com/office/drawing/2014/main" id="{DB02C98E-22D2-6713-9D5F-9A919945758F}"/>
              </a:ext>
            </a:extLst>
          </p:cNvPr>
          <p:cNvSpPr txBox="1">
            <a:spLocks/>
          </p:cNvSpPr>
          <p:nvPr/>
        </p:nvSpPr>
        <p:spPr>
          <a:xfrm>
            <a:off x="9781159" y="5427785"/>
            <a:ext cx="2310805" cy="1028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2C393E"/>
                </a:solidFill>
                <a:latin typeface="+mn-lt"/>
              </a:rPr>
              <a:t>This categorization offers some explain-ability of detected anomalies</a:t>
            </a:r>
            <a:endParaRPr lang="en-US" sz="2400" dirty="0">
              <a:solidFill>
                <a:srgbClr val="2C393E"/>
              </a:solidFill>
              <a:latin typeface="+mn-lt"/>
            </a:endParaRPr>
          </a:p>
        </p:txBody>
      </p:sp>
      <p:sp>
        <p:nvSpPr>
          <p:cNvPr id="4" name="TextBox 3">
            <a:extLst>
              <a:ext uri="{FF2B5EF4-FFF2-40B4-BE49-F238E27FC236}">
                <a16:creationId xmlns:a16="http://schemas.microsoft.com/office/drawing/2014/main" id="{9B2080A0-BE1F-7D32-55B8-9345120DA29D}"/>
              </a:ext>
            </a:extLst>
          </p:cNvPr>
          <p:cNvSpPr txBox="1"/>
          <p:nvPr/>
        </p:nvSpPr>
        <p:spPr>
          <a:xfrm>
            <a:off x="1709579" y="4023136"/>
            <a:ext cx="906419"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Write</a:t>
            </a:r>
          </a:p>
        </p:txBody>
      </p:sp>
      <p:sp>
        <p:nvSpPr>
          <p:cNvPr id="5" name="Right Brace 4">
            <a:extLst>
              <a:ext uri="{FF2B5EF4-FFF2-40B4-BE49-F238E27FC236}">
                <a16:creationId xmlns:a16="http://schemas.microsoft.com/office/drawing/2014/main" id="{FDEB3E0F-A6C1-7DDC-2BE5-016EE631C782}"/>
              </a:ext>
            </a:extLst>
          </p:cNvPr>
          <p:cNvSpPr/>
          <p:nvPr/>
        </p:nvSpPr>
        <p:spPr>
          <a:xfrm>
            <a:off x="2099397" y="4300134"/>
            <a:ext cx="128272" cy="442537"/>
          </a:xfrm>
          <a:prstGeom prst="rightBrace">
            <a:avLst>
              <a:gd name="adj1" fmla="val 8333"/>
              <a:gd name="adj2" fmla="val 45912"/>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2559A9E3-45A1-EC34-5692-504663EA4964}"/>
              </a:ext>
            </a:extLst>
          </p:cNvPr>
          <p:cNvSpPr/>
          <p:nvPr/>
        </p:nvSpPr>
        <p:spPr>
          <a:xfrm>
            <a:off x="2290929" y="4100295"/>
            <a:ext cx="171172" cy="632457"/>
          </a:xfrm>
          <a:prstGeom prst="rightBrace">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723F6D98-1AA8-58D9-E1DB-92F0DBF02F4D}"/>
              </a:ext>
            </a:extLst>
          </p:cNvPr>
          <p:cNvSpPr/>
          <p:nvPr/>
        </p:nvSpPr>
        <p:spPr>
          <a:xfrm flipH="1">
            <a:off x="3024441" y="4097570"/>
            <a:ext cx="91038" cy="803427"/>
          </a:xfrm>
          <a:prstGeom prst="rightBrace">
            <a:avLst>
              <a:gd name="adj1" fmla="val 137468"/>
              <a:gd name="adj2" fmla="val 55107"/>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673041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994913" y="-131794"/>
            <a:ext cx="9811110" cy="1447431"/>
          </a:xfrm>
        </p:spPr>
        <p:txBody>
          <a:bodyPr>
            <a:normAutofit/>
          </a:bodyPr>
          <a:lstStyle/>
          <a:p>
            <a:r>
              <a:rPr lang="en-US" sz="3600" b="1" dirty="0"/>
              <a:t>Code </a:t>
            </a:r>
            <a:r>
              <a:rPr lang="en-US" sz="3600" b="1" dirty="0">
                <a:solidFill>
                  <a:srgbClr val="0070C0"/>
                </a:solidFill>
              </a:rPr>
              <a:t>(SCAWATCH) </a:t>
            </a:r>
            <a:r>
              <a:rPr lang="en-US" sz="3600" b="1" dirty="0"/>
              <a:t>Released to our Industry Partner</a:t>
            </a:r>
          </a:p>
        </p:txBody>
      </p:sp>
      <p:sp>
        <p:nvSpPr>
          <p:cNvPr id="4" name="TextBox 3">
            <a:extLst>
              <a:ext uri="{FF2B5EF4-FFF2-40B4-BE49-F238E27FC236}">
                <a16:creationId xmlns:a16="http://schemas.microsoft.com/office/drawing/2014/main" id="{6DB7BA42-7D5E-7460-2DDC-B38A22E02B1E}"/>
              </a:ext>
            </a:extLst>
          </p:cNvPr>
          <p:cNvSpPr txBox="1"/>
          <p:nvPr/>
        </p:nvSpPr>
        <p:spPr>
          <a:xfrm>
            <a:off x="295053" y="1054027"/>
            <a:ext cx="8200360" cy="400110"/>
          </a:xfrm>
          <a:prstGeom prst="rect">
            <a:avLst/>
          </a:prstGeom>
          <a:noFill/>
        </p:spPr>
        <p:txBody>
          <a:bodyPr wrap="square">
            <a:spAutoFit/>
          </a:bodyPr>
          <a:lstStyle/>
          <a:p>
            <a:r>
              <a:rPr lang="en-US" sz="2000" dirty="0">
                <a:latin typeface="Courier New" panose="02070309020205020404" pitchFamily="49" charset="0"/>
                <a:cs typeface="Courier New" panose="02070309020205020404" pitchFamily="49" charset="0"/>
              </a:rPr>
              <a:t>https://github.com/lordmoses/SCAWATCH</a:t>
            </a:r>
          </a:p>
        </p:txBody>
      </p:sp>
      <p:sp>
        <p:nvSpPr>
          <p:cNvPr id="16" name="TextBox 15">
            <a:extLst>
              <a:ext uri="{FF2B5EF4-FFF2-40B4-BE49-F238E27FC236}">
                <a16:creationId xmlns:a16="http://schemas.microsoft.com/office/drawing/2014/main" id="{2A75ED12-C905-BA28-7868-AAA193A2D11D}"/>
              </a:ext>
            </a:extLst>
          </p:cNvPr>
          <p:cNvSpPr txBox="1"/>
          <p:nvPr/>
        </p:nvSpPr>
        <p:spPr>
          <a:xfrm>
            <a:off x="411125" y="1919924"/>
            <a:ext cx="5109388" cy="1200329"/>
          </a:xfrm>
          <a:prstGeom prst="rect">
            <a:avLst/>
          </a:prstGeom>
          <a:noFill/>
          <a:ln>
            <a:solidFill>
              <a:schemeClr val="tx1"/>
            </a:solidFill>
          </a:ln>
        </p:spPr>
        <p:txBody>
          <a:bodyPr wrap="square">
            <a:spAutoFit/>
          </a:bodyPr>
          <a:lstStyle/>
          <a:p>
            <a:pPr>
              <a:buFont typeface="+mj-lt"/>
              <a:buAutoNum type="arabicPeriod"/>
            </a:pPr>
            <a:r>
              <a:rPr lang="en-US" sz="1200" dirty="0">
                <a:effectLst/>
                <a:latin typeface="Courier New" panose="02070309020205020404" pitchFamily="49" charset="0"/>
                <a:cs typeface="Courier New" panose="02070309020205020404" pitchFamily="49" charset="0"/>
              </a:rPr>
              <a:t>git clone https://github.com/lordmoses/</a:t>
            </a:r>
            <a:r>
              <a:rPr lang="en-US" sz="1200" dirty="0" err="1">
                <a:effectLst/>
                <a:latin typeface="Courier New" panose="02070309020205020404" pitchFamily="49" charset="0"/>
                <a:cs typeface="Courier New" panose="02070309020205020404" pitchFamily="49" charset="0"/>
              </a:rPr>
              <a:t>SCAWATCH.git</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cd SCAWATCH</a:t>
            </a:r>
          </a:p>
          <a:p>
            <a:pPr>
              <a:buFont typeface="+mj-lt"/>
              <a:buAutoNum type="arabicPeriod"/>
            </a:pPr>
            <a:r>
              <a:rPr lang="en-US" sz="1200" dirty="0">
                <a:effectLst/>
                <a:latin typeface="Courier New" panose="02070309020205020404" pitchFamily="49" charset="0"/>
                <a:cs typeface="Courier New" panose="02070309020205020404" pitchFamily="49" charset="0"/>
              </a:rPr>
              <a:t>pip install -r </a:t>
            </a:r>
            <a:r>
              <a:rPr lang="en-US" sz="1200" dirty="0" err="1">
                <a:effectLst/>
                <a:latin typeface="Courier New" panose="02070309020205020404" pitchFamily="49" charset="0"/>
                <a:cs typeface="Courier New" panose="02070309020205020404" pitchFamily="49" charset="0"/>
              </a:rPr>
              <a:t>requirements.txt</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Edit </a:t>
            </a:r>
            <a:r>
              <a:rPr lang="en-US" sz="1200" dirty="0" err="1">
                <a:effectLst/>
                <a:latin typeface="Courier New" panose="02070309020205020404" pitchFamily="49" charset="0"/>
                <a:cs typeface="Courier New" panose="02070309020205020404" pitchFamily="49" charset="0"/>
              </a:rPr>
              <a:t>config.json</a:t>
            </a:r>
            <a:r>
              <a:rPr lang="en-US" sz="1200" dirty="0">
                <a:effectLst/>
                <a:latin typeface="Courier New" panose="02070309020205020404" pitchFamily="49" charset="0"/>
                <a:cs typeface="Courier New" panose="02070309020205020404" pitchFamily="49" charset="0"/>
              </a:rPr>
              <a:t> </a:t>
            </a:r>
          </a:p>
          <a:p>
            <a:pPr>
              <a:buFont typeface="+mj-lt"/>
              <a:buAutoNum type="arabicPeriod"/>
            </a:pPr>
            <a:r>
              <a:rPr lang="en-US" sz="1200" dirty="0">
                <a:effectLst/>
                <a:latin typeface="Courier New" panose="02070309020205020404" pitchFamily="49" charset="0"/>
                <a:cs typeface="Courier New" panose="02070309020205020404" pitchFamily="49" charset="0"/>
              </a:rPr>
              <a:t>python3 </a:t>
            </a:r>
            <a:r>
              <a:rPr lang="en-US" sz="1200" dirty="0" err="1">
                <a:effectLst/>
                <a:latin typeface="Courier New" panose="02070309020205020404" pitchFamily="49" charset="0"/>
                <a:cs typeface="Courier New" panose="02070309020205020404" pitchFamily="49" charset="0"/>
              </a:rPr>
              <a:t>scawatch.py</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To end things, press CTRL -C</a:t>
            </a:r>
            <a:endParaRPr lang="en-US" dirty="0">
              <a:effectLst/>
            </a:endParaRPr>
          </a:p>
        </p:txBody>
      </p:sp>
      <p:sp>
        <p:nvSpPr>
          <p:cNvPr id="18" name="TextBox 17">
            <a:extLst>
              <a:ext uri="{FF2B5EF4-FFF2-40B4-BE49-F238E27FC236}">
                <a16:creationId xmlns:a16="http://schemas.microsoft.com/office/drawing/2014/main" id="{CBDD0B2D-C0D8-76C4-8463-B5D4F652A34B}"/>
              </a:ext>
            </a:extLst>
          </p:cNvPr>
          <p:cNvSpPr txBox="1"/>
          <p:nvPr/>
        </p:nvSpPr>
        <p:spPr>
          <a:xfrm>
            <a:off x="411125" y="3740616"/>
            <a:ext cx="6259306" cy="2677656"/>
          </a:xfrm>
          <a:prstGeom prst="rect">
            <a:avLst/>
          </a:prstGeom>
          <a:noFill/>
          <a:ln>
            <a:solidFill>
              <a:schemeClr val="tx1"/>
            </a:solidFill>
          </a:ln>
        </p:spPr>
        <p:txBody>
          <a:bodyPr wrap="square">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size_limit</a:t>
            </a:r>
            <a:r>
              <a:rPr lang="en-US" sz="1400" dirty="0">
                <a:latin typeface="Courier New" panose="02070309020205020404" pitchFamily="49" charset="0"/>
                <a:cs typeface="Courier New" panose="02070309020205020404" pitchFamily="49" charset="0"/>
              </a:rPr>
              <a:t>" : 50,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check_interval</a:t>
            </a:r>
            <a:r>
              <a:rPr lang="en-US" sz="1400" dirty="0">
                <a:latin typeface="Courier New" panose="02070309020205020404" pitchFamily="49" charset="0"/>
                <a:cs typeface="Courier New" panose="02070309020205020404" pitchFamily="49" charset="0"/>
              </a:rPr>
              <a:t>" : 5,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procmon_location</a:t>
            </a:r>
            <a:r>
              <a:rPr lang="en-US" sz="1400" dirty="0">
                <a:latin typeface="Courier New" panose="02070309020205020404" pitchFamily="49" charset="0"/>
                <a:cs typeface="Courier New" panose="02070309020205020404" pitchFamily="49" charset="0"/>
              </a:rPr>
              <a:t>" : "C:/Users/Desktop/</a:t>
            </a:r>
            <a:r>
              <a:rPr lang="en-US" sz="1400" dirty="0" err="1">
                <a:latin typeface="Courier New" panose="02070309020205020404" pitchFamily="49" charset="0"/>
                <a:cs typeface="Courier New" panose="02070309020205020404" pitchFamily="49" charset="0"/>
              </a:rPr>
              <a:t>Procmon.exe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scada_process</a:t>
            </a:r>
            <a:r>
              <a:rPr lang="en-US" sz="1400"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ScadaBR.exe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"ENABLE_LOCAL_STORAGE": 1,</a:t>
            </a:r>
          </a:p>
          <a:p>
            <a:r>
              <a:rPr lang="en-US" sz="1400" dirty="0">
                <a:latin typeface="Courier New" panose="02070309020205020404" pitchFamily="49" charset="0"/>
                <a:cs typeface="Courier New" panose="02070309020205020404" pitchFamily="49" charset="0"/>
              </a:rPr>
              <a:t>    "SEND_LOGS_TO_REMOTE_SERVER": 1,</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remote_server_machine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avatar@AVATAR.gatech.edu</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remote_server_folder</a:t>
            </a:r>
            <a:r>
              <a:rPr lang="en-US" sz="1400" dirty="0">
                <a:latin typeface="Courier New" panose="02070309020205020404" pitchFamily="49" charset="0"/>
                <a:cs typeface="Courier New" panose="02070309020205020404" pitchFamily="49" charset="0"/>
              </a:rPr>
              <a:t>" : "/home/AVATAR",</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ssh_client_identity_file</a:t>
            </a:r>
            <a:r>
              <a:rPr lang="en-US" sz="1400" dirty="0">
                <a:latin typeface="Courier New" panose="02070309020205020404" pitchFamily="49" charset="0"/>
                <a:cs typeface="Courier New" panose="02070309020205020404" pitchFamily="49" charset="0"/>
              </a:rPr>
              <a:t>" : "C:/Users/.</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"DEBUG_MODE" : 0</a:t>
            </a:r>
          </a:p>
          <a:p>
            <a:r>
              <a:rPr lang="en-US" sz="1400" dirty="0">
                <a:latin typeface="Courier New" panose="02070309020205020404" pitchFamily="49" charset="0"/>
                <a:cs typeface="Courier New" panose="02070309020205020404" pitchFamily="49" charset="0"/>
              </a:rPr>
              <a:t>}</a:t>
            </a:r>
          </a:p>
        </p:txBody>
      </p:sp>
      <p:sp>
        <p:nvSpPr>
          <p:cNvPr id="19" name="TextBox 18">
            <a:extLst>
              <a:ext uri="{FF2B5EF4-FFF2-40B4-BE49-F238E27FC236}">
                <a16:creationId xmlns:a16="http://schemas.microsoft.com/office/drawing/2014/main" id="{ED5C4D3D-5393-6AEE-25C4-B300021E13F8}"/>
              </a:ext>
            </a:extLst>
          </p:cNvPr>
          <p:cNvSpPr txBox="1"/>
          <p:nvPr/>
        </p:nvSpPr>
        <p:spPr>
          <a:xfrm>
            <a:off x="295053" y="3328022"/>
            <a:ext cx="2820287" cy="400110"/>
          </a:xfrm>
          <a:prstGeom prst="rect">
            <a:avLst/>
          </a:prstGeom>
          <a:noFill/>
        </p:spPr>
        <p:txBody>
          <a:bodyPr wrap="square" rtlCol="0">
            <a:spAutoFit/>
          </a:bodyPr>
          <a:lstStyle/>
          <a:p>
            <a:pPr algn="ctr"/>
            <a:r>
              <a:rPr lang="en-US" sz="2000" dirty="0"/>
              <a:t>Configuration </a:t>
            </a:r>
            <a:r>
              <a:rPr lang="en-US" sz="2000" dirty="0" err="1"/>
              <a:t>config.json</a:t>
            </a:r>
            <a:endParaRPr lang="en-US" sz="2000" dirty="0"/>
          </a:p>
        </p:txBody>
      </p:sp>
      <p:sp>
        <p:nvSpPr>
          <p:cNvPr id="20" name="TextBox 19">
            <a:extLst>
              <a:ext uri="{FF2B5EF4-FFF2-40B4-BE49-F238E27FC236}">
                <a16:creationId xmlns:a16="http://schemas.microsoft.com/office/drawing/2014/main" id="{9B41CD6B-F067-CA5A-6A62-65F63DD69126}"/>
              </a:ext>
            </a:extLst>
          </p:cNvPr>
          <p:cNvSpPr txBox="1"/>
          <p:nvPr/>
        </p:nvSpPr>
        <p:spPr>
          <a:xfrm>
            <a:off x="295053" y="1554163"/>
            <a:ext cx="2036579" cy="400110"/>
          </a:xfrm>
          <a:prstGeom prst="rect">
            <a:avLst/>
          </a:prstGeom>
          <a:noFill/>
        </p:spPr>
        <p:txBody>
          <a:bodyPr wrap="square" rtlCol="0">
            <a:spAutoFit/>
          </a:bodyPr>
          <a:lstStyle/>
          <a:p>
            <a:pPr algn="ctr"/>
            <a:r>
              <a:rPr lang="en-US" sz="2000" dirty="0"/>
              <a:t>Installation Steps</a:t>
            </a:r>
          </a:p>
        </p:txBody>
      </p:sp>
      <p:sp>
        <p:nvSpPr>
          <p:cNvPr id="21" name="TextBox 20">
            <a:extLst>
              <a:ext uri="{FF2B5EF4-FFF2-40B4-BE49-F238E27FC236}">
                <a16:creationId xmlns:a16="http://schemas.microsoft.com/office/drawing/2014/main" id="{DC7E9418-0AC2-DD86-033D-C89A47D89332}"/>
              </a:ext>
            </a:extLst>
          </p:cNvPr>
          <p:cNvSpPr txBox="1"/>
          <p:nvPr/>
        </p:nvSpPr>
        <p:spPr>
          <a:xfrm>
            <a:off x="5634372" y="2783739"/>
            <a:ext cx="3673752" cy="1446550"/>
          </a:xfrm>
          <a:prstGeom prst="rect">
            <a:avLst/>
          </a:prstGeom>
          <a:solidFill>
            <a:schemeClr val="bg1"/>
          </a:solidFill>
          <a:ln w="3175">
            <a:solidFill>
              <a:schemeClr val="tx1"/>
            </a:solidFill>
            <a:prstDash val="sysDot"/>
          </a:ln>
        </p:spPr>
        <p:txBody>
          <a:bodyPr wrap="square" rtlCol="0">
            <a:spAutoFit/>
          </a:bodyPr>
          <a:lstStyle/>
          <a:p>
            <a:pPr algn="ctr"/>
            <a:r>
              <a:rPr lang="en-US" sz="1600" dirty="0">
                <a:solidFill>
                  <a:srgbClr val="0070C0"/>
                </a:solidFill>
              </a:rPr>
              <a:t>The software process that talks to the PLC. If using </a:t>
            </a:r>
            <a:r>
              <a:rPr lang="en-US" sz="1600" b="1" dirty="0">
                <a:solidFill>
                  <a:srgbClr val="0070C0"/>
                </a:solidFill>
              </a:rPr>
              <a:t>MODBUS</a:t>
            </a:r>
            <a:r>
              <a:rPr lang="en-US" sz="1600" dirty="0">
                <a:solidFill>
                  <a:srgbClr val="0070C0"/>
                </a:solidFill>
              </a:rPr>
              <a:t>, use </a:t>
            </a:r>
            <a:r>
              <a:rPr lang="en-US" sz="1600" b="1" dirty="0">
                <a:solidFill>
                  <a:srgbClr val="0070C0"/>
                </a:solidFill>
              </a:rPr>
              <a:t>netstat </a:t>
            </a:r>
            <a:r>
              <a:rPr lang="en-US" sz="1600" dirty="0">
                <a:solidFill>
                  <a:srgbClr val="0070C0"/>
                </a:solidFill>
              </a:rPr>
              <a:t>to check for communication to port </a:t>
            </a:r>
            <a:r>
              <a:rPr lang="en-US" sz="1600" b="1" dirty="0">
                <a:solidFill>
                  <a:srgbClr val="0070C0"/>
                </a:solidFill>
              </a:rPr>
              <a:t>502</a:t>
            </a:r>
          </a:p>
          <a:p>
            <a:r>
              <a:rPr lang="en-US" sz="1000" dirty="0">
                <a:latin typeface="Courier New" panose="02070309020205020404" pitchFamily="49" charset="0"/>
                <a:cs typeface="Courier New" panose="02070309020205020404" pitchFamily="49" charset="0"/>
              </a:rPr>
              <a:t>Netstat –tap</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Established connection</a:t>
            </a:r>
          </a:p>
          <a:p>
            <a:r>
              <a:rPr lang="en-US" sz="1000" dirty="0" err="1">
                <a:latin typeface="Courier New" panose="02070309020205020404" pitchFamily="49" charset="0"/>
                <a:cs typeface="Courier New" panose="02070309020205020404" pitchFamily="49" charset="0"/>
              </a:rPr>
              <a:t>ScadaBR.exe</a:t>
            </a:r>
            <a:r>
              <a:rPr lang="en-US" sz="1000" dirty="0">
                <a:latin typeface="Courier New" panose="02070309020205020404" pitchFamily="49" charset="0"/>
                <a:cs typeface="Courier New" panose="02070309020205020404" pitchFamily="49" charset="0"/>
              </a:rPr>
              <a:t> [72392]  : PLC IP [502]</a:t>
            </a:r>
          </a:p>
        </p:txBody>
      </p:sp>
      <p:cxnSp>
        <p:nvCxnSpPr>
          <p:cNvPr id="24" name="Straight Arrow Connector 23">
            <a:extLst>
              <a:ext uri="{FF2B5EF4-FFF2-40B4-BE49-F238E27FC236}">
                <a16:creationId xmlns:a16="http://schemas.microsoft.com/office/drawing/2014/main" id="{3A6E0732-FFBB-D2FA-E51A-C53D114C6F9A}"/>
              </a:ext>
            </a:extLst>
          </p:cNvPr>
          <p:cNvCxnSpPr>
            <a:cxnSpLocks/>
          </p:cNvCxnSpPr>
          <p:nvPr/>
        </p:nvCxnSpPr>
        <p:spPr>
          <a:xfrm flipH="1">
            <a:off x="3656271" y="3997842"/>
            <a:ext cx="1978100" cy="638970"/>
          </a:xfrm>
          <a:prstGeom prst="straightConnector1">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19E9B7-0D85-784D-291B-3564BD04CF86}"/>
              </a:ext>
            </a:extLst>
          </p:cNvPr>
          <p:cNvSpPr/>
          <p:nvPr/>
        </p:nvSpPr>
        <p:spPr bwMode="auto">
          <a:xfrm>
            <a:off x="2786481" y="4619226"/>
            <a:ext cx="1562235" cy="257226"/>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30" name="TextBox 29">
            <a:extLst>
              <a:ext uri="{FF2B5EF4-FFF2-40B4-BE49-F238E27FC236}">
                <a16:creationId xmlns:a16="http://schemas.microsoft.com/office/drawing/2014/main" id="{AFA9CBBE-08B0-F883-FC73-DB4BAE02516E}"/>
              </a:ext>
            </a:extLst>
          </p:cNvPr>
          <p:cNvSpPr txBox="1"/>
          <p:nvPr/>
        </p:nvSpPr>
        <p:spPr>
          <a:xfrm>
            <a:off x="6363586" y="1151170"/>
            <a:ext cx="565652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This code release</a:t>
            </a:r>
          </a:p>
          <a:p>
            <a:pPr marL="742950" lvl="1" indent="-285750">
              <a:buFont typeface="Arial" panose="020B0604020202020204" pitchFamily="34" charset="0"/>
              <a:buChar char="•"/>
            </a:pPr>
            <a:r>
              <a:rPr lang="en-US" dirty="0"/>
              <a:t>Fully automated SCADA execution tracing, capture, storage management, and remote transfer</a:t>
            </a:r>
          </a:p>
          <a:p>
            <a:pPr marL="742950" lvl="1" indent="-285750">
              <a:buFont typeface="Arial" panose="020B0604020202020204" pitchFamily="34" charset="0"/>
              <a:buChar char="•"/>
            </a:pPr>
            <a:r>
              <a:rPr lang="en-US" dirty="0"/>
              <a:t>Anomaly detection (on NEXT release)</a:t>
            </a:r>
          </a:p>
        </p:txBody>
      </p:sp>
      <p:sp>
        <p:nvSpPr>
          <p:cNvPr id="3" name="Rectangle 2">
            <a:extLst>
              <a:ext uri="{FF2B5EF4-FFF2-40B4-BE49-F238E27FC236}">
                <a16:creationId xmlns:a16="http://schemas.microsoft.com/office/drawing/2014/main" id="{E99664CD-22B5-BB3B-73F9-51FCA68A89D8}"/>
              </a:ext>
            </a:extLst>
          </p:cNvPr>
          <p:cNvSpPr/>
          <p:nvPr/>
        </p:nvSpPr>
        <p:spPr bwMode="auto">
          <a:xfrm>
            <a:off x="3567599" y="5270316"/>
            <a:ext cx="2861042" cy="696730"/>
          </a:xfrm>
          <a:prstGeom prst="rect">
            <a:avLst/>
          </a:prstGeom>
          <a:noFill/>
          <a:ln w="19050">
            <a:solidFill>
              <a:srgbClr val="0070C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 name="Rectangle 5">
            <a:extLst>
              <a:ext uri="{FF2B5EF4-FFF2-40B4-BE49-F238E27FC236}">
                <a16:creationId xmlns:a16="http://schemas.microsoft.com/office/drawing/2014/main" id="{6FE37D17-C48E-34D1-3B8F-36DE141E3085}"/>
              </a:ext>
            </a:extLst>
          </p:cNvPr>
          <p:cNvSpPr/>
          <p:nvPr/>
        </p:nvSpPr>
        <p:spPr bwMode="auto">
          <a:xfrm>
            <a:off x="2358972" y="3986288"/>
            <a:ext cx="427510" cy="214831"/>
          </a:xfrm>
          <a:prstGeom prst="rect">
            <a:avLst/>
          </a:prstGeom>
          <a:noFill/>
          <a:ln w="19050">
            <a:solidFill>
              <a:srgbClr val="0070C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C6564B33-D4F7-7D68-7306-32FAE7E79B80}"/>
              </a:ext>
            </a:extLst>
          </p:cNvPr>
          <p:cNvSpPr txBox="1"/>
          <p:nvPr/>
        </p:nvSpPr>
        <p:spPr>
          <a:xfrm>
            <a:off x="6724072" y="4506502"/>
            <a:ext cx="5333550" cy="1815882"/>
          </a:xfrm>
          <a:prstGeom prst="rect">
            <a:avLst/>
          </a:prstGeom>
          <a:noFill/>
        </p:spPr>
        <p:txBody>
          <a:bodyPr wrap="square" rtlCol="0">
            <a:spAutoFit/>
          </a:bodyPr>
          <a:lstStyle/>
          <a:p>
            <a:r>
              <a:rPr lang="en-US" sz="1600" b="1" dirty="0">
                <a:solidFill>
                  <a:srgbClr val="0070C0"/>
                </a:solidFill>
              </a:rPr>
              <a:t>But what about Windows EVTX host logs ? (e.g., collected by Task 3 OTORIO)</a:t>
            </a:r>
          </a:p>
          <a:p>
            <a:pPr marL="342900" indent="-342900">
              <a:buFont typeface="+mj-lt"/>
              <a:buAutoNum type="arabicPeriod"/>
            </a:pPr>
            <a:r>
              <a:rPr lang="en-US" sz="1600" dirty="0">
                <a:solidFill>
                  <a:srgbClr val="00B050"/>
                </a:solidFill>
              </a:rPr>
              <a:t>EVTX is system-wide events (coarse, noisy). SCAWATCH is software process-specific (narrow, fine-grained)</a:t>
            </a:r>
          </a:p>
          <a:p>
            <a:pPr marL="800100" lvl="1" indent="-342900">
              <a:buFont typeface="Arial" panose="020B0604020202020204" pitchFamily="34" charset="0"/>
              <a:buChar char="•"/>
            </a:pPr>
            <a:r>
              <a:rPr lang="en-US" sz="1600" dirty="0">
                <a:solidFill>
                  <a:srgbClr val="00B050"/>
                </a:solidFill>
              </a:rPr>
              <a:t>Enables analysis of SCADA physical-bound execution</a:t>
            </a:r>
          </a:p>
          <a:p>
            <a:pPr marL="342900" indent="-342900">
              <a:buFont typeface="+mj-lt"/>
              <a:buAutoNum type="arabicPeriod"/>
            </a:pPr>
            <a:r>
              <a:rPr lang="en-US" sz="1600" dirty="0">
                <a:solidFill>
                  <a:srgbClr val="00B050"/>
                </a:solidFill>
              </a:rPr>
              <a:t>We developed a custom and automated continuous management (e.g., remote transfer) of traces</a:t>
            </a:r>
          </a:p>
        </p:txBody>
      </p:sp>
    </p:spTree>
    <p:extLst>
      <p:ext uri="{BB962C8B-B14F-4D97-AF65-F5344CB8AC3E}">
        <p14:creationId xmlns:p14="http://schemas.microsoft.com/office/powerpoint/2010/main" val="3483003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8BF95651-D9D7-A6C1-C87C-B27BE663EC06}"/>
              </a:ext>
            </a:extLst>
          </p:cNvPr>
          <p:cNvSpPr>
            <a:spLocks noGrp="1"/>
          </p:cNvSpPr>
          <p:nvPr>
            <p:ph type="title"/>
          </p:nvPr>
        </p:nvSpPr>
        <p:spPr>
          <a:xfrm>
            <a:off x="783796" y="-179917"/>
            <a:ext cx="10157346" cy="1014761"/>
          </a:xfrm>
        </p:spPr>
        <p:txBody>
          <a:bodyPr>
            <a:normAutofit/>
          </a:bodyPr>
          <a:lstStyle/>
          <a:p>
            <a:r>
              <a:rPr lang="en-US" sz="2800" dirty="0">
                <a:solidFill>
                  <a:srgbClr val="2C393E"/>
                </a:solidFill>
                <a:latin typeface="+mn-lt"/>
              </a:rPr>
              <a:t>End-to-End Deployment Scenario (Passive Monitoring and Alerting)</a:t>
            </a:r>
          </a:p>
        </p:txBody>
      </p:sp>
      <p:pic>
        <p:nvPicPr>
          <p:cNvPr id="17" name="Graphic 16">
            <a:extLst>
              <a:ext uri="{FF2B5EF4-FFF2-40B4-BE49-F238E27FC236}">
                <a16:creationId xmlns:a16="http://schemas.microsoft.com/office/drawing/2014/main" id="{11BD96D1-5558-E826-44DD-77F9BC28E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9132" y="6162845"/>
            <a:ext cx="1819826" cy="640309"/>
          </a:xfrm>
          <a:prstGeom prst="rect">
            <a:avLst/>
          </a:prstGeom>
        </p:spPr>
      </p:pic>
      <p:sp>
        <p:nvSpPr>
          <p:cNvPr id="18" name="TextBox 17">
            <a:extLst>
              <a:ext uri="{FF2B5EF4-FFF2-40B4-BE49-F238E27FC236}">
                <a16:creationId xmlns:a16="http://schemas.microsoft.com/office/drawing/2014/main" id="{E24B8FF5-2F87-25C1-2A12-8766322ADF21}"/>
              </a:ext>
            </a:extLst>
          </p:cNvPr>
          <p:cNvSpPr txBox="1"/>
          <p:nvPr/>
        </p:nvSpPr>
        <p:spPr>
          <a:xfrm>
            <a:off x="7019612" y="3437762"/>
            <a:ext cx="1225942" cy="369332"/>
          </a:xfrm>
          <a:prstGeom prst="rect">
            <a:avLst/>
          </a:prstGeom>
          <a:noFill/>
        </p:spPr>
        <p:txBody>
          <a:bodyPr wrap="square" rtlCol="0">
            <a:spAutoFit/>
          </a:bodyPr>
          <a:lstStyle/>
          <a:p>
            <a:r>
              <a:rPr lang="en-US" dirty="0" err="1">
                <a:solidFill>
                  <a:srgbClr val="004376"/>
                </a:solidFill>
              </a:rPr>
              <a:t>ScadaBR</a:t>
            </a:r>
            <a:endParaRPr lang="en-US" dirty="0">
              <a:solidFill>
                <a:srgbClr val="004376"/>
              </a:solidFill>
            </a:endParaRPr>
          </a:p>
        </p:txBody>
      </p:sp>
      <p:pic>
        <p:nvPicPr>
          <p:cNvPr id="20" name="Picture 19" descr="Diagram&#10;&#10;Description automatically generated">
            <a:extLst>
              <a:ext uri="{FF2B5EF4-FFF2-40B4-BE49-F238E27FC236}">
                <a16:creationId xmlns:a16="http://schemas.microsoft.com/office/drawing/2014/main" id="{962FDCF7-68CC-0B82-4FFC-145DC28E8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3786" y="1532175"/>
            <a:ext cx="5642339" cy="1487556"/>
          </a:xfrm>
          <a:prstGeom prst="rect">
            <a:avLst/>
          </a:prstGeom>
        </p:spPr>
      </p:pic>
      <p:sp>
        <p:nvSpPr>
          <p:cNvPr id="2" name="TextBox 1">
            <a:extLst>
              <a:ext uri="{FF2B5EF4-FFF2-40B4-BE49-F238E27FC236}">
                <a16:creationId xmlns:a16="http://schemas.microsoft.com/office/drawing/2014/main" id="{6623A6C3-8AD6-EADC-A5E9-4F4AACEFD504}"/>
              </a:ext>
            </a:extLst>
          </p:cNvPr>
          <p:cNvSpPr txBox="1"/>
          <p:nvPr/>
        </p:nvSpPr>
        <p:spPr>
          <a:xfrm>
            <a:off x="10391539" y="3452665"/>
            <a:ext cx="1225937" cy="369332"/>
          </a:xfrm>
          <a:prstGeom prst="rect">
            <a:avLst/>
          </a:prstGeom>
          <a:noFill/>
        </p:spPr>
        <p:txBody>
          <a:bodyPr wrap="square" rtlCol="0">
            <a:spAutoFit/>
          </a:bodyPr>
          <a:lstStyle/>
          <a:p>
            <a:r>
              <a:rPr lang="en-US" dirty="0" err="1">
                <a:solidFill>
                  <a:srgbClr val="004376"/>
                </a:solidFill>
              </a:rPr>
              <a:t>FactoryIO</a:t>
            </a:r>
            <a:endParaRPr lang="en-US" dirty="0">
              <a:solidFill>
                <a:srgbClr val="004376"/>
              </a:solidFill>
            </a:endParaRPr>
          </a:p>
        </p:txBody>
      </p:sp>
      <p:sp>
        <p:nvSpPr>
          <p:cNvPr id="3" name="TextBox 2">
            <a:extLst>
              <a:ext uri="{FF2B5EF4-FFF2-40B4-BE49-F238E27FC236}">
                <a16:creationId xmlns:a16="http://schemas.microsoft.com/office/drawing/2014/main" id="{7F9EB34D-E69C-66EE-F0E0-59C0B3CAFA41}"/>
              </a:ext>
            </a:extLst>
          </p:cNvPr>
          <p:cNvSpPr txBox="1"/>
          <p:nvPr/>
        </p:nvSpPr>
        <p:spPr>
          <a:xfrm>
            <a:off x="8930761" y="3437762"/>
            <a:ext cx="1307572" cy="369332"/>
          </a:xfrm>
          <a:prstGeom prst="rect">
            <a:avLst/>
          </a:prstGeom>
          <a:noFill/>
        </p:spPr>
        <p:txBody>
          <a:bodyPr wrap="square" rtlCol="0">
            <a:spAutoFit/>
          </a:bodyPr>
          <a:lstStyle/>
          <a:p>
            <a:r>
              <a:rPr lang="en-US" dirty="0" err="1">
                <a:solidFill>
                  <a:srgbClr val="004376"/>
                </a:solidFill>
              </a:rPr>
              <a:t>OpenPLC</a:t>
            </a:r>
            <a:endParaRPr lang="en-US" dirty="0">
              <a:solidFill>
                <a:srgbClr val="004376"/>
              </a:solidFill>
            </a:endParaRPr>
          </a:p>
        </p:txBody>
      </p:sp>
      <p:cxnSp>
        <p:nvCxnSpPr>
          <p:cNvPr id="6" name="Straight Arrow Connector 5">
            <a:extLst>
              <a:ext uri="{FF2B5EF4-FFF2-40B4-BE49-F238E27FC236}">
                <a16:creationId xmlns:a16="http://schemas.microsoft.com/office/drawing/2014/main" id="{150CBD29-4A21-427C-AA3B-1F7BC6C1F11C}"/>
              </a:ext>
            </a:extLst>
          </p:cNvPr>
          <p:cNvCxnSpPr/>
          <p:nvPr/>
        </p:nvCxnSpPr>
        <p:spPr>
          <a:xfrm flipV="1">
            <a:off x="7499310" y="3093351"/>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E1B6585-4F53-6E72-A401-B12484211EF3}"/>
              </a:ext>
            </a:extLst>
          </p:cNvPr>
          <p:cNvCxnSpPr/>
          <p:nvPr/>
        </p:nvCxnSpPr>
        <p:spPr>
          <a:xfrm flipV="1">
            <a:off x="9454969" y="3093350"/>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EE24E1-2BEB-1BEC-5C3E-CA4C69B859A5}"/>
              </a:ext>
            </a:extLst>
          </p:cNvPr>
          <p:cNvCxnSpPr/>
          <p:nvPr/>
        </p:nvCxnSpPr>
        <p:spPr>
          <a:xfrm flipV="1">
            <a:off x="10768403" y="3172062"/>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31D61FC-BF80-91E1-E0E7-DA723EB41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691" y="1206059"/>
            <a:ext cx="3179887" cy="5377270"/>
          </a:xfrm>
          <a:prstGeom prst="rect">
            <a:avLst/>
          </a:prstGeom>
        </p:spPr>
      </p:pic>
      <p:sp>
        <p:nvSpPr>
          <p:cNvPr id="5" name="TextBox 4">
            <a:extLst>
              <a:ext uri="{FF2B5EF4-FFF2-40B4-BE49-F238E27FC236}">
                <a16:creationId xmlns:a16="http://schemas.microsoft.com/office/drawing/2014/main" id="{539B4590-25A2-E158-B356-43CADEEF352B}"/>
              </a:ext>
            </a:extLst>
          </p:cNvPr>
          <p:cNvSpPr txBox="1"/>
          <p:nvPr/>
        </p:nvSpPr>
        <p:spPr>
          <a:xfrm>
            <a:off x="-6048" y="2359362"/>
            <a:ext cx="1831957" cy="923330"/>
          </a:xfrm>
          <a:prstGeom prst="rect">
            <a:avLst/>
          </a:prstGeom>
          <a:noFill/>
        </p:spPr>
        <p:txBody>
          <a:bodyPr wrap="square" rtlCol="0">
            <a:spAutoFit/>
          </a:bodyPr>
          <a:lstStyle/>
          <a:p>
            <a:pPr algn="ctr"/>
            <a:r>
              <a:rPr lang="en-US" b="1" dirty="0">
                <a:solidFill>
                  <a:srgbClr val="0070C0"/>
                </a:solidFill>
              </a:rPr>
              <a:t>REAL </a:t>
            </a:r>
          </a:p>
          <a:p>
            <a:pPr algn="ctr"/>
            <a:r>
              <a:rPr lang="en-US" b="1" dirty="0">
                <a:solidFill>
                  <a:srgbClr val="0070C0"/>
                </a:solidFill>
              </a:rPr>
              <a:t>ENVIRONMENT</a:t>
            </a:r>
          </a:p>
          <a:p>
            <a:pPr algn="ctr"/>
            <a:r>
              <a:rPr lang="en-US" b="1" dirty="0"/>
              <a:t>(In Progress)</a:t>
            </a:r>
          </a:p>
        </p:txBody>
      </p:sp>
      <p:sp>
        <p:nvSpPr>
          <p:cNvPr id="9" name="TextBox 8">
            <a:extLst>
              <a:ext uri="{FF2B5EF4-FFF2-40B4-BE49-F238E27FC236}">
                <a16:creationId xmlns:a16="http://schemas.microsoft.com/office/drawing/2014/main" id="{DF70261C-62F4-77CC-B5CE-C92883AA1206}"/>
              </a:ext>
            </a:extLst>
          </p:cNvPr>
          <p:cNvSpPr txBox="1"/>
          <p:nvPr/>
        </p:nvSpPr>
        <p:spPr>
          <a:xfrm>
            <a:off x="7896913" y="896727"/>
            <a:ext cx="3171580" cy="369332"/>
          </a:xfrm>
          <a:prstGeom prst="rect">
            <a:avLst/>
          </a:prstGeom>
          <a:noFill/>
        </p:spPr>
        <p:txBody>
          <a:bodyPr wrap="square" rtlCol="0">
            <a:spAutoFit/>
          </a:bodyPr>
          <a:lstStyle/>
          <a:p>
            <a:r>
              <a:rPr lang="en-US" b="1" dirty="0">
                <a:solidFill>
                  <a:srgbClr val="0070C0"/>
                </a:solidFill>
              </a:rPr>
              <a:t>TEST ENVIRONMENT </a:t>
            </a:r>
            <a:r>
              <a:rPr lang="en-US" b="1" dirty="0"/>
              <a:t>(Tested)</a:t>
            </a:r>
          </a:p>
        </p:txBody>
      </p:sp>
      <p:pic>
        <p:nvPicPr>
          <p:cNvPr id="12" name="Picture 11" descr="Logo&#10;&#10;Description automatically generated with medium confidence">
            <a:extLst>
              <a:ext uri="{FF2B5EF4-FFF2-40B4-BE49-F238E27FC236}">
                <a16:creationId xmlns:a16="http://schemas.microsoft.com/office/drawing/2014/main" id="{18AD045E-7DFF-87CA-4B85-6F4061EFAA7C}"/>
              </a:ext>
            </a:extLst>
          </p:cNvPr>
          <p:cNvPicPr>
            <a:picLocks noChangeAspect="1"/>
          </p:cNvPicPr>
          <p:nvPr/>
        </p:nvPicPr>
        <p:blipFill>
          <a:blip r:embed="rId7"/>
          <a:stretch>
            <a:fillRect/>
          </a:stretch>
        </p:blipFill>
        <p:spPr>
          <a:xfrm>
            <a:off x="10372174" y="3499190"/>
            <a:ext cx="1137936" cy="237347"/>
          </a:xfrm>
          <a:prstGeom prst="rect">
            <a:avLst/>
          </a:prstGeom>
        </p:spPr>
      </p:pic>
      <p:sp>
        <p:nvSpPr>
          <p:cNvPr id="19" name="Rectangle 18">
            <a:extLst>
              <a:ext uri="{FF2B5EF4-FFF2-40B4-BE49-F238E27FC236}">
                <a16:creationId xmlns:a16="http://schemas.microsoft.com/office/drawing/2014/main" id="{9D119494-2F31-1696-886C-0A9A6D6D6894}"/>
              </a:ext>
            </a:extLst>
          </p:cNvPr>
          <p:cNvSpPr/>
          <p:nvPr/>
        </p:nvSpPr>
        <p:spPr bwMode="auto">
          <a:xfrm>
            <a:off x="5943600" y="896728"/>
            <a:ext cx="5996763" cy="2925269"/>
          </a:xfrm>
          <a:prstGeom prst="rect">
            <a:avLst/>
          </a:prstGeom>
          <a:noFill/>
          <a:ln w="3175">
            <a:solidFill>
              <a:schemeClr val="tx1"/>
            </a:solidFill>
            <a:prstDash val="dash"/>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21" name="Title 2">
            <a:extLst>
              <a:ext uri="{FF2B5EF4-FFF2-40B4-BE49-F238E27FC236}">
                <a16:creationId xmlns:a16="http://schemas.microsoft.com/office/drawing/2014/main" id="{18C323D2-10D0-3862-86AC-84F4FDFD9930}"/>
              </a:ext>
            </a:extLst>
          </p:cNvPr>
          <p:cNvSpPr txBox="1">
            <a:spLocks/>
          </p:cNvSpPr>
          <p:nvPr/>
        </p:nvSpPr>
        <p:spPr>
          <a:xfrm>
            <a:off x="4829908" y="4416096"/>
            <a:ext cx="7110455" cy="2091091"/>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u="sng" dirty="0">
                <a:solidFill>
                  <a:srgbClr val="0070C0"/>
                </a:solidFill>
                <a:latin typeface="+mn-lt"/>
              </a:rPr>
              <a:t>Review Workshop IV Checklist</a:t>
            </a:r>
          </a:p>
          <a:p>
            <a:pPr marL="342900" indent="-342900">
              <a:buFont typeface="Arial" panose="020B0604020202020204" pitchFamily="34" charset="0"/>
              <a:buChar char="•"/>
            </a:pPr>
            <a:r>
              <a:rPr lang="en-US" sz="1800" dirty="0">
                <a:solidFill>
                  <a:srgbClr val="0070C0"/>
                </a:solidFill>
                <a:latin typeface="+mn-lt"/>
              </a:rPr>
              <a:t>Collaboration</a:t>
            </a:r>
          </a:p>
          <a:p>
            <a:pPr marL="800100" lvl="1" indent="-342900">
              <a:buFont typeface="Arial" panose="020B0604020202020204" pitchFamily="34" charset="0"/>
              <a:buChar char="•"/>
            </a:pPr>
            <a:r>
              <a:rPr lang="en-US" dirty="0">
                <a:solidFill>
                  <a:srgbClr val="0070C0"/>
                </a:solidFill>
              </a:rPr>
              <a:t>RAD and  </a:t>
            </a:r>
            <a:r>
              <a:rPr lang="en-US" dirty="0" err="1">
                <a:solidFill>
                  <a:srgbClr val="0070C0"/>
                </a:solidFill>
              </a:rPr>
              <a:t>Meptagon</a:t>
            </a:r>
            <a:endParaRPr lang="en-US" dirty="0">
              <a:solidFill>
                <a:srgbClr val="0070C0"/>
              </a:solidFill>
              <a:latin typeface="+mn-lt"/>
            </a:endParaRPr>
          </a:p>
          <a:p>
            <a:pPr marL="342900" indent="-342900">
              <a:buFont typeface="Arial" panose="020B0604020202020204" pitchFamily="34" charset="0"/>
              <a:buChar char="•"/>
            </a:pPr>
            <a:r>
              <a:rPr lang="en-US" sz="1800" dirty="0">
                <a:solidFill>
                  <a:srgbClr val="0070C0"/>
                </a:solidFill>
                <a:latin typeface="+mn-lt"/>
              </a:rPr>
              <a:t>Commercialization Potential</a:t>
            </a:r>
          </a:p>
          <a:p>
            <a:pPr marL="800100" lvl="1" indent="-342900">
              <a:buFont typeface="Arial" panose="020B0604020202020204" pitchFamily="34" charset="0"/>
              <a:buChar char="•"/>
            </a:pPr>
            <a:r>
              <a:rPr lang="en-US" dirty="0">
                <a:solidFill>
                  <a:srgbClr val="0070C0"/>
                </a:solidFill>
                <a:latin typeface="+mn-lt"/>
              </a:rPr>
              <a:t>Architecture/algorithm for SCADA-specific host anomaly alerting </a:t>
            </a:r>
          </a:p>
          <a:p>
            <a:pPr marL="342900" indent="-342900">
              <a:buFont typeface="Arial" panose="020B0604020202020204" pitchFamily="34" charset="0"/>
              <a:buChar char="•"/>
            </a:pPr>
            <a:r>
              <a:rPr lang="en-US" sz="1800" dirty="0">
                <a:solidFill>
                  <a:srgbClr val="0070C0"/>
                </a:solidFill>
                <a:latin typeface="+mn-lt"/>
              </a:rPr>
              <a:t>Integration </a:t>
            </a:r>
          </a:p>
          <a:p>
            <a:pPr marL="800100" lvl="1" indent="-342900">
              <a:buFont typeface="Arial" panose="020B0604020202020204" pitchFamily="34" charset="0"/>
              <a:buChar char="•"/>
            </a:pPr>
            <a:r>
              <a:rPr lang="en-US" dirty="0">
                <a:solidFill>
                  <a:srgbClr val="0070C0"/>
                </a:solidFill>
                <a:latin typeface="inherit"/>
              </a:rPr>
              <a:t>Dr. Sukarno (Task 14 GIT) and Dr. Yisroel (Task BGU)</a:t>
            </a:r>
            <a:endParaRPr lang="en-US" dirty="0">
              <a:solidFill>
                <a:srgbClr val="0070C0"/>
              </a:solidFill>
              <a:latin typeface="+mn-lt"/>
            </a:endParaRPr>
          </a:p>
        </p:txBody>
      </p:sp>
      <p:sp>
        <p:nvSpPr>
          <p:cNvPr id="22" name="TextBox 21">
            <a:extLst>
              <a:ext uri="{FF2B5EF4-FFF2-40B4-BE49-F238E27FC236}">
                <a16:creationId xmlns:a16="http://schemas.microsoft.com/office/drawing/2014/main" id="{6790B346-B705-7993-9AA0-64932DD51748}"/>
              </a:ext>
            </a:extLst>
          </p:cNvPr>
          <p:cNvSpPr txBox="1"/>
          <p:nvPr/>
        </p:nvSpPr>
        <p:spPr>
          <a:xfrm>
            <a:off x="4318405" y="2231210"/>
            <a:ext cx="1510958" cy="830997"/>
          </a:xfrm>
          <a:prstGeom prst="rect">
            <a:avLst/>
          </a:prstGeom>
          <a:noFill/>
          <a:ln>
            <a:solidFill>
              <a:srgbClr val="0070C0"/>
            </a:solidFill>
          </a:ln>
        </p:spPr>
        <p:txBody>
          <a:bodyPr wrap="square" rtlCol="0">
            <a:spAutoFit/>
          </a:bodyPr>
          <a:lstStyle/>
          <a:p>
            <a:r>
              <a:rPr lang="en-US" sz="1200" dirty="0"/>
              <a:t>Anomaly correlation and detection runs here. VM and code will be released </a:t>
            </a:r>
          </a:p>
        </p:txBody>
      </p:sp>
      <p:cxnSp>
        <p:nvCxnSpPr>
          <p:cNvPr id="24" name="Straight Arrow Connector 23">
            <a:extLst>
              <a:ext uri="{FF2B5EF4-FFF2-40B4-BE49-F238E27FC236}">
                <a16:creationId xmlns:a16="http://schemas.microsoft.com/office/drawing/2014/main" id="{13C748F5-AD74-0DDC-C609-087617EE47FD}"/>
              </a:ext>
            </a:extLst>
          </p:cNvPr>
          <p:cNvCxnSpPr>
            <a:cxnSpLocks/>
          </p:cNvCxnSpPr>
          <p:nvPr/>
        </p:nvCxnSpPr>
        <p:spPr>
          <a:xfrm flipH="1" flipV="1">
            <a:off x="3637652" y="1850732"/>
            <a:ext cx="734391" cy="566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8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9" grpId="0"/>
      <p:bldP spid="19"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75CF31-984D-41F1-A340-45AB63B9562A}"/>
              </a:ext>
            </a:extLst>
          </p:cNvPr>
          <p:cNvSpPr>
            <a:spLocks noGrp="1"/>
          </p:cNvSpPr>
          <p:nvPr>
            <p:ph type="sldNum" sz="quarter" idx="12"/>
          </p:nvPr>
        </p:nvSpPr>
        <p:spPr/>
        <p:txBody>
          <a:bodyPr/>
          <a:lstStyle/>
          <a:p>
            <a:fld id="{67F9C683-E6F4-4564-88C0-48E39B853A66}" type="slidenum">
              <a:rPr lang="zh-CN" altLang="en-US" smtClean="0"/>
              <a:pPr/>
              <a:t>9</a:t>
            </a:fld>
            <a:endParaRPr lang="zh-CN" altLang="en-US"/>
          </a:p>
        </p:txBody>
      </p:sp>
      <p:sp>
        <p:nvSpPr>
          <p:cNvPr id="8" name="Title 7">
            <a:extLst>
              <a:ext uri="{FF2B5EF4-FFF2-40B4-BE49-F238E27FC236}">
                <a16:creationId xmlns:a16="http://schemas.microsoft.com/office/drawing/2014/main" id="{6CC42A6F-5DE1-B811-8A45-940C9A445E55}"/>
              </a:ext>
            </a:extLst>
          </p:cNvPr>
          <p:cNvSpPr>
            <a:spLocks noGrp="1"/>
          </p:cNvSpPr>
          <p:nvPr>
            <p:ph type="title"/>
          </p:nvPr>
        </p:nvSpPr>
        <p:spPr/>
        <p:txBody>
          <a:bodyPr/>
          <a:lstStyle/>
          <a:p>
            <a:r>
              <a:rPr lang="en-US" dirty="0"/>
              <a:t>QUESTIONS</a:t>
            </a:r>
          </a:p>
        </p:txBody>
      </p:sp>
      <p:sp>
        <p:nvSpPr>
          <p:cNvPr id="9" name="Text Placeholder 8">
            <a:extLst>
              <a:ext uri="{FF2B5EF4-FFF2-40B4-BE49-F238E27FC236}">
                <a16:creationId xmlns:a16="http://schemas.microsoft.com/office/drawing/2014/main" id="{1E84D3A2-4165-4B8D-50BB-836A8166B237}"/>
              </a:ext>
            </a:extLst>
          </p:cNvPr>
          <p:cNvSpPr>
            <a:spLocks noGrp="1"/>
          </p:cNvSpPr>
          <p:nvPr>
            <p:ph type="body" sz="quarter" idx="13"/>
          </p:nvPr>
        </p:nvSpPr>
        <p:spPr/>
        <p:txBody>
          <a:bodyPr/>
          <a:lstStyle/>
          <a:p>
            <a:r>
              <a:rPr lang="en-US" dirty="0"/>
              <a:t>Thank You</a:t>
            </a:r>
          </a:p>
        </p:txBody>
      </p:sp>
    </p:spTree>
    <p:extLst>
      <p:ext uri="{BB962C8B-B14F-4D97-AF65-F5344CB8AC3E}">
        <p14:creationId xmlns:p14="http://schemas.microsoft.com/office/powerpoint/2010/main" val="14093940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C00000"/>
        </a:solidFill>
        <a:ln>
          <a:noFill/>
        </a:ln>
        <a:extLst>
          <a:ext uri="{91240B29-F687-4F45-9708-019B960494DF}">
            <a14:hiddenLine xmlns:a14="http://schemas.microsoft.com/office/drawing/2010/main" w="9525" algn="ctr">
              <a:solidFill>
                <a:srgbClr val="000000"/>
              </a:solidFill>
              <a:round/>
              <a:headEnd/>
              <a:tailEnd type="arrow" w="med" len="med"/>
            </a14:hiddenLine>
          </a:ext>
        </a:extLst>
      </a:spPr>
      <a:bodyPr anchor="ctr"/>
      <a:lstStyle>
        <a:defPPr algn="ctr">
          <a:lnSpc>
            <a:spcPct val="100000"/>
          </a:lnSpc>
          <a:spcBef>
            <a:spcPct val="0"/>
          </a:spcBef>
          <a:buClrTx/>
          <a:buFontTx/>
          <a:buNone/>
          <a:defRPr sz="2400" b="0">
            <a:latin typeface="Times" panose="02020603050405020304" pitchFamily="18" charset="0"/>
            <a:ea typeface="宋体" panose="02010600030101010101" pitchFamily="2" charset="-122"/>
            <a:cs typeface="Arial" panose="020B0604020202020204" pitchFamily="34" charset="0"/>
          </a:defRPr>
        </a:defPPr>
      </a:lstStyle>
    </a:spDef>
    <a:lnDef>
      <a:spPr>
        <a:ln>
          <a:prstDash val="dash"/>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{8D615308-A304-BC4E-898B-4783EBF1C2C1}tf16401369</Template>
  <TotalTime>81133</TotalTime>
  <Words>1043</Words>
  <Application>Microsoft Macintosh PowerPoint</Application>
  <PresentationFormat>Widescreen</PresentationFormat>
  <Paragraphs>190</Paragraphs>
  <Slides>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American Typewriter Semibold</vt:lpstr>
      <vt:lpstr>Arial</vt:lpstr>
      <vt:lpstr>Calibri</vt:lpstr>
      <vt:lpstr>Calibri Light</vt:lpstr>
      <vt:lpstr>Courier New</vt:lpstr>
      <vt:lpstr>inherit</vt:lpstr>
      <vt:lpstr>Roboto</vt:lpstr>
      <vt:lpstr>Times</vt:lpstr>
      <vt:lpstr>Office 主题</vt:lpstr>
      <vt:lpstr>PowerPoint Presentation</vt:lpstr>
      <vt:lpstr>Detecting Malware (Code Execution) in ICS/SCADA Hosts </vt:lpstr>
      <vt:lpstr>Detecting Malware (Code Execution) in ICS/SCADA Hosts </vt:lpstr>
      <vt:lpstr>SCADA Host Execution vs. Network Traffic</vt:lpstr>
      <vt:lpstr>Physical-Bound SCADA Host Execution</vt:lpstr>
      <vt:lpstr>PowerPoint Presentation</vt:lpstr>
      <vt:lpstr>Code (SCAWATCH) Released to our Industry Partner</vt:lpstr>
      <vt:lpstr>End-to-End Deployment Scenario (Passive Monitoring and Alerting)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Smarter Power Systems: Embedding Physical Linto  Learning for Grid Analysis</dc:title>
  <dc:creator>Yang</dc:creator>
  <cp:lastModifiedBy>Ike, Moses J</cp:lastModifiedBy>
  <cp:revision>7502</cp:revision>
  <cp:lastPrinted>2020-10-07T15:55:04Z</cp:lastPrinted>
  <dcterms:created xsi:type="dcterms:W3CDTF">2015-03-03T03:25:57Z</dcterms:created>
  <dcterms:modified xsi:type="dcterms:W3CDTF">2023-07-24T18:52:40Z</dcterms:modified>
</cp:coreProperties>
</file>